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notesMasterIdLst>
    <p:notesMasterId r:id="rId12"/>
  </p:notesMasterIdLst>
  <p:sldIdLst>
    <p:sldId id="282" r:id="rId3"/>
    <p:sldId id="284" r:id="rId4"/>
    <p:sldId id="285" r:id="rId5"/>
    <p:sldId id="286" r:id="rId6"/>
    <p:sldId id="287" r:id="rId7"/>
    <p:sldId id="288" r:id="rId8"/>
    <p:sldId id="289" r:id="rId9"/>
    <p:sldId id="283" r:id="rId10"/>
    <p:sldId id="29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B7EC0A-3B32-3990-C36A-60D4F0E99237}" v="1420" dt="2026-02-22T14:18:31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A87F2-FC6B-4E5A-9B5A-A29B3EF07C64}" type="datetimeFigureOut"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C11B-2E60-4007-9838-AEBDA8DB09B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02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Bienvenidos a esta presentación sobre el Dynamics 365 Finance &amp; Operations MCP Server.</a:t>
            </a:r>
          </a:p>
          <a:p>
            <a:r>
              <a:rPr lang="es-ES" dirty="0"/>
              <a:t>El Model Context Protocol (MCP) está revolucionando la forma en que los agentes de IA interactúan con los sistemas ERP empresariales. Esta presentación cubre los mejores usos y cómo obtener una ventaja competitiva real.</a:t>
            </a:r>
          </a:p>
          <a:p>
            <a:endParaRPr lang="es-ES" dirty="0"/>
          </a:p>
          <a:p>
            <a:r>
              <a:rPr lang="es-ES" b="1" dirty="0"/>
              <a:t>RECURSOS OFICIALES MICROSOFT:</a:t>
            </a:r>
          </a:p>
          <a:p>
            <a:r>
              <a:rPr lang="es-ES" dirty="0"/>
              <a:t>• Blog anuncio Build 2025: https://www.microsoft.com/en-us/dynamics-365/blog/business-leader/2025/05/20/the-autonomous-enterprise-how-generative-ai-is-reshaping-business-applications/</a:t>
            </a:r>
          </a:p>
          <a:p>
            <a:r>
              <a:rPr lang="es-ES" dirty="0"/>
              <a:t>• Blog MCP dinámico Ignite 2025: https://www.microsoft.com/en-us/dynamics-365/blog/it-professional/2025/11/11/dynamics-365-erp-model-context-protocol/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¿QUÉ ES MCP?</a:t>
            </a:r>
          </a:p>
          <a:p>
            <a:r>
              <a:rPr lang="es-ES" dirty="0"/>
              <a:t>MCP (Model Context Protocol) es un estándar abierto creado para conectar agentes de IA con sistemas empresariales de forma estandarizada. Piensen en ello como el 'USB-C de la IA': un conector universal.</a:t>
            </a:r>
          </a:p>
          <a:p>
            <a:endParaRPr lang="es-ES" dirty="0"/>
          </a:p>
          <a:p>
            <a:r>
              <a:rPr lang="es-ES" b="1" dirty="0"/>
              <a:t>PUNTOS CLAVE:</a:t>
            </a:r>
          </a:p>
          <a:p>
            <a:r>
              <a:rPr lang="es-ES" dirty="0"/>
              <a:t>• El servidor MCP tiene 3 tipos de herramientas: Data Tools (CRUD sobre entidades), Form Tools (navegación de formularios como un usuario) y Action Tools (invocar lógica X++ directamente).</a:t>
            </a:r>
          </a:p>
          <a:p>
            <a:r>
              <a:rPr lang="es-ES" dirty="0"/>
              <a:t>• Evolución: De 13 herramientas estáticas en Build 2025 a un framework dinámico con cientos de miles de funciones en Ignite 2025.</a:t>
            </a:r>
          </a:p>
          <a:p>
            <a:r>
              <a:rPr lang="es-ES" dirty="0"/>
              <a:t>• Los Form Tools funcionan a través de server APIs, no como Computer Use Agents — son más optimizados.</a:t>
            </a:r>
          </a:p>
          <a:p>
            <a:endParaRPr lang="es-ES" dirty="0"/>
          </a:p>
          <a:p>
            <a:r>
              <a:rPr lang="es-ES" b="1" dirty="0"/>
              <a:t>RECURSOS:</a:t>
            </a:r>
          </a:p>
          <a:p>
            <a:r>
              <a:rPr lang="es-ES" dirty="0"/>
              <a:t>• Documentación oficial MCP: https://learn.microsoft.com/en-us/dynamics365/fin-ops-core/dev-itpro/copilot/copilot-mcp</a:t>
            </a:r>
          </a:p>
          <a:p>
            <a:r>
              <a:rPr lang="es-ES" dirty="0"/>
              <a:t>• Release plan 2025 Wave 1: https://learn.microsoft.com/en-us/dynamics365/release-plan/2025wave1/finance-supply-chain/finance-operations-crossapp-capabilities/build-agents-dynamics-365-finance-operations-model-context-protocol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MEJORES USOS (1-4):</a:t>
            </a:r>
          </a:p>
          <a:p>
            <a:endParaRPr lang="es-ES" dirty="0"/>
          </a:p>
          <a:p>
            <a:r>
              <a:rPr lang="es-ES" b="1" dirty="0"/>
              <a:t>01 - Conciliación de Cuentas:</a:t>
            </a:r>
          </a:p>
          <a:p>
            <a:r>
              <a:rPr lang="es-ES" dirty="0"/>
              <a:t>Un agente puede usar MCP para trigger journal entries, validar transacciones y reconciliar cuentas automáticamente — todo sin código custom. Ejemplo: reconciliar cuentas por pagar con extractos bancarios.</a:t>
            </a:r>
          </a:p>
          <a:p>
            <a:endParaRPr lang="es-ES" dirty="0"/>
          </a:p>
          <a:p>
            <a:r>
              <a:rPr lang="es-ES" b="1" dirty="0"/>
              <a:t>02 - Procesamiento de Facturas:</a:t>
            </a:r>
          </a:p>
          <a:p>
            <a:r>
              <a:rPr lang="es-ES" dirty="0"/>
              <a:t>El agente procesa facturas de proveedores con matching inteligente. Usa los Form Tools para navegar formularios de facturas como lo haría un usuario, pero a través de server APIs optimizadas.</a:t>
            </a:r>
          </a:p>
          <a:p>
            <a:endParaRPr lang="es-ES" dirty="0"/>
          </a:p>
          <a:p>
            <a:r>
              <a:rPr lang="es-ES" b="1" dirty="0"/>
              <a:t>03 - Gestión de Inventario:</a:t>
            </a:r>
          </a:p>
          <a:p>
            <a:r>
              <a:rPr lang="es-ES" dirty="0"/>
              <a:t>Consultas en lenguaje natural sobre niveles de inventario. Ejemplo real: 'Dame el inventario disponible del producto X en el almacén Y' — el agente traduce esto a operaciones de datos automáticamente.</a:t>
            </a:r>
          </a:p>
          <a:p>
            <a:endParaRPr lang="es-ES" dirty="0"/>
          </a:p>
          <a:p>
            <a:r>
              <a:rPr lang="es-ES" b="1" dirty="0"/>
              <a:t>04 - Análisis de Riesgo Crediticio:</a:t>
            </a:r>
          </a:p>
          <a:p>
            <a:r>
              <a:rPr lang="es-ES" dirty="0"/>
              <a:t>El agente puede descubrir clientes que exceden límites de crédito, calcular ratios de utilización y generar reportes de exposición — todo en tiempo real sin configuración previa.</a:t>
            </a:r>
          </a:p>
          <a:p>
            <a:endParaRPr lang="es-ES" dirty="0"/>
          </a:p>
          <a:p>
            <a:r>
              <a:rPr lang="es-ES" b="1" dirty="0"/>
              <a:t>RECURSO:</a:t>
            </a:r>
          </a:p>
          <a:p>
            <a:r>
              <a:rPr lang="es-ES" dirty="0"/>
              <a:t>• Guía construir agentes con MCP: https://learn.microsoft.com/en-us/dynamics365/fin-ops-core/dev-itpro/copilot/build-agent-mcp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CASOS DE USO ESTRATÉGICOS (5-8):</a:t>
            </a:r>
          </a:p>
          <a:p>
            <a:endParaRPr lang="es-ES" dirty="0"/>
          </a:p>
          <a:p>
            <a:r>
              <a:rPr lang="es-ES" b="1" dirty="0"/>
              <a:t>05 - Procurement Inteligente:</a:t>
            </a:r>
          </a:p>
          <a:p>
            <a:r>
              <a:rPr lang="es-ES" dirty="0"/>
              <a:t>Los agentes pueden encontrar proveedores aprobados, liberar requisiciones de compra y optimizar órdenes — procesos que antes requerían navegar múltiples formularios manualmente.</a:t>
            </a:r>
          </a:p>
          <a:p>
            <a:endParaRPr lang="es-ES" dirty="0"/>
          </a:p>
          <a:p>
            <a:r>
              <a:rPr lang="es-ES" b="1" dirty="0"/>
              <a:t>06 - Analytics con Lenguaje Natural:</a:t>
            </a:r>
          </a:p>
          <a:p>
            <a:r>
              <a:rPr lang="es-ES" dirty="0"/>
              <a:t>El nuevo MCP Server para Analytics permite consultar Business Performance Analytics en lenguaje natural. Ejemplo: '¿Qué proveedores tienen mejor rendimiento de entrega a tiempo este trimestre?' — genera DAX automáticamente.</a:t>
            </a:r>
          </a:p>
          <a:p>
            <a:endParaRPr lang="es-ES" dirty="0"/>
          </a:p>
          <a:p>
            <a:r>
              <a:rPr lang="es-ES" b="1" dirty="0"/>
              <a:t>07 - Cadena de Suministro:</a:t>
            </a:r>
          </a:p>
          <a:p>
            <a:r>
              <a:rPr lang="es-ES" dirty="0"/>
              <a:t>Crear órdenes de transferencia, gestionar almacenes y monitorear entregas de forma autónoma. El MCP cubre Finance, Supply Chain, HR y Project Operations.</a:t>
            </a:r>
          </a:p>
          <a:p>
            <a:endParaRPr lang="es-ES" dirty="0"/>
          </a:p>
          <a:p>
            <a:r>
              <a:rPr lang="es-ES" b="1" dirty="0"/>
              <a:t>08 - Agentes Multi-Sistema:</a:t>
            </a:r>
          </a:p>
          <a:p>
            <a:r>
              <a:rPr lang="es-ES" dirty="0"/>
              <a:t>La verdadera potencia: orquestar acciones entre múltiples módulos de D365 en una sola conversación. Combinar MCP con Dataverse MCP Server para experiencias cross-app.</a:t>
            </a:r>
          </a:p>
          <a:p>
            <a:endParaRPr lang="es-ES" dirty="0"/>
          </a:p>
          <a:p>
            <a:r>
              <a:rPr lang="es-ES" b="1" dirty="0"/>
              <a:t>RECURSOS:</a:t>
            </a:r>
          </a:p>
          <a:p>
            <a:r>
              <a:rPr lang="es-ES" dirty="0"/>
              <a:t>• MCP Analytics overview: https://learn.microsoft.com/en-us/dynamics365/finance/business-performance-analytics/erp-analytics-mcp-overview</a:t>
            </a:r>
          </a:p>
          <a:p>
            <a:r>
              <a:rPr lang="es-ES" dirty="0"/>
              <a:t>• Blog Ignite 2025 - Agentic ERP: https://www.microsoft.com/en-us/dynamics-365/blog/business-leader/2025/11/18/microsoft-ignite-2025-powering-frontier-firms-with-agentic-business-applications/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LA EVOLUCIÓN: DE ESTÁTICO A DINÁMICO</a:t>
            </a:r>
          </a:p>
          <a:p>
            <a:endParaRPr lang="es-ES" dirty="0"/>
          </a:p>
          <a:p>
            <a:r>
              <a:rPr lang="es-ES" dirty="0"/>
              <a:t>ANTES (Build 2025): El MCP server estático tenía solo 13 herramientas predefinidas como Find Approved Vendors, Release Purchase Requisition Lines, Check On-Hand Inventory, Match Vendor Invoices, etc. Cada nueva funcionalidad requería code changes o redeployments.</a:t>
            </a:r>
          </a:p>
          <a:p>
            <a:endParaRPr lang="es-ES" dirty="0"/>
          </a:p>
          <a:p>
            <a:r>
              <a:rPr lang="es-ES" dirty="0"/>
              <a:t>AHORA (Ignite 2025): El nuevo server dinámico desbloquea cientos de miles de funciones ERP. Los agentes navegan formularios del servidor usando APIs optimizadas — no abren sesiones de cliente. Las APIs se registran dinámicamente, incluyendo customizaciones.</a:t>
            </a:r>
          </a:p>
          <a:p>
            <a:endParaRPr lang="es-ES" dirty="0"/>
          </a:p>
          <a:p>
            <a:r>
              <a:rPr lang="es-ES" b="1" dirty="0"/>
              <a:t>IMPORTANTE: El server estático se retirará en 2026. Migrar al dinámico cuanto antes.</a:t>
            </a:r>
          </a:p>
          <a:p>
            <a:endParaRPr lang="es-ES" dirty="0"/>
          </a:p>
          <a:p>
            <a:r>
              <a:rPr lang="es-ES" dirty="0"/>
              <a:t>NUEVO - MCP para Analytics: Acceso gobernado a Business Performance Analytics. Tres cadenas de valor cubiertas: Record-to-Report (datos financieros, P&amp;L, presupuestos), Procure-to-Pay (órdenes de compra, gestión de proveedores), Order-to-Cash (órdenes de venta, facturación, cuentas por cobrar).</a:t>
            </a:r>
          </a:p>
          <a:p>
            <a:endParaRPr lang="es-ES" dirty="0"/>
          </a:p>
          <a:p>
            <a:r>
              <a:rPr lang="es-ES" b="1" dirty="0"/>
              <a:t>RECURSOS:</a:t>
            </a:r>
          </a:p>
          <a:p>
            <a:r>
              <a:rPr lang="es-ES" dirty="0"/>
              <a:t>• Blog evolución MCP Server: https://www.microsoft.com/en-us/dynamics-365/blog/it-professional/2025/11/11/dynamics-365-erp-model-context-protocol/</a:t>
            </a:r>
          </a:p>
          <a:p>
            <a:r>
              <a:rPr lang="es-ES" dirty="0"/>
              <a:t>• MCP Analytics FAQ: https://learn.microsoft.com/en-us/dynamics365/finance/business-performance-analytics/erp-analytics-mcp-faq</a:t>
            </a:r>
          </a:p>
          <a:p>
            <a:r>
              <a:rPr lang="es-ES" dirty="0"/>
              <a:t>• Analytics MCP overview: https://learn.microsoft.com/en-us/dynamics365/finance/business-performance-analytics/erp-analytics-mcp-overview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LA VENTAJA COMPETITIVA REAL</a:t>
            </a:r>
          </a:p>
          <a:p>
            <a:endParaRPr lang="es-ES" dirty="0"/>
          </a:p>
          <a:p>
            <a:r>
              <a:rPr lang="es-ES" b="1" dirty="0"/>
              <a:t>Sin Código Custom:</a:t>
            </a:r>
          </a:p>
          <a:p>
            <a:r>
              <a:rPr lang="es-ES" dirty="0"/>
              <a:t>Los desarrolladores pueden construir agentes que trabajan con datos y realizan prácticamente cualquier función disponible en la interfaz de usuario, sin necesidad de código custom, conectores ni APIs personalizadas. Esto reduce dramáticamente el time-to-value.</a:t>
            </a:r>
          </a:p>
          <a:p>
            <a:endParaRPr lang="es-ES" dirty="0"/>
          </a:p>
          <a:p>
            <a:r>
              <a:rPr lang="es-ES" b="1" dirty="0"/>
              <a:t>Gobernanza Integrada:</a:t>
            </a:r>
          </a:p>
          <a:p>
            <a:r>
              <a:rPr lang="es-ES" dirty="0"/>
              <a:t>El MCP server actualiza dinámicamente el contexto basándose en permisos de seguridad, configuración y extensiones. Cada agente opera dentro de contratos de contexto gobernados — con permisos, auditabilidad y control.</a:t>
            </a:r>
          </a:p>
          <a:p>
            <a:endParaRPr lang="es-ES" dirty="0"/>
          </a:p>
          <a:p>
            <a:r>
              <a:rPr lang="es-ES" b="1" dirty="0"/>
              <a:t>Del Sistema de Registro al Sistema de Acción:</a:t>
            </a:r>
          </a:p>
          <a:p>
            <a:r>
              <a:rPr lang="es-ES" dirty="0"/>
              <a:t>Microsoft describe esta transformación como pasar de 'systems of record' a 'systems of action'. MCP es el tejido conectivo que une datos ERP, analytics e IA bajo un framework confiable y unificado.</a:t>
            </a:r>
          </a:p>
          <a:p>
            <a:endParaRPr lang="es-ES" dirty="0"/>
          </a:p>
          <a:p>
            <a:r>
              <a:rPr lang="es-ES" b="1" dirty="0"/>
              <a:t>RECURSO:</a:t>
            </a:r>
          </a:p>
          <a:p>
            <a:r>
              <a:rPr lang="es-ES" dirty="0"/>
              <a:t>• Blog Convergence 2025 - Agentic ERP: https://www.microsoft.com/en-us/dynamics-365/blog/business-leader/2025/12/09/the-era-of-agentic-business-applications-arrives-at-convergence-2025/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CÓMO COMENZAR - HOJA DE RUTA DETALLADA:</a:t>
            </a:r>
          </a:p>
          <a:p>
            <a:endParaRPr lang="es-ES" dirty="0"/>
          </a:p>
          <a:p>
            <a:r>
              <a:rPr lang="es-ES" b="1" dirty="0"/>
              <a:t>Paso 1 - Preparar Entorno:</a:t>
            </a:r>
          </a:p>
          <a:p>
            <a:r>
              <a:rPr lang="es-ES" dirty="0"/>
              <a:t>Requisitos: D365 F&amp;O versión 10.0.47 o superior. Entorno Tier 2 o superior (o Unified Developer Environment). NO soportado en Cloud Hosted Environments (CHE). Habilitar '(Preview) Dynamics 365 ERP Model Context Protocol server' en Feature Management.</a:t>
            </a:r>
          </a:p>
          <a:p>
            <a:endParaRPr lang="es-ES" dirty="0"/>
          </a:p>
          <a:p>
            <a:r>
              <a:rPr lang="es-ES" b="1" dirty="0"/>
              <a:t>Paso 2 - Configurar MCP:</a:t>
            </a:r>
          </a:p>
          <a:p>
            <a:r>
              <a:rPr lang="es-ES" dirty="0"/>
              <a:t>Ir a System Administration &gt; Setup &gt; Allowed MCP Clients para autorizar las plataformas de agentes que pueden conectarse. Crear conexión Dataverse con las credenciales apropiadas.</a:t>
            </a:r>
          </a:p>
          <a:p>
            <a:endParaRPr lang="es-ES" dirty="0"/>
          </a:p>
          <a:p>
            <a:r>
              <a:rPr lang="es-ES" b="1" dirty="0"/>
              <a:t>Paso 3 - Crear Agente:</a:t>
            </a:r>
          </a:p>
          <a:p>
            <a:r>
              <a:rPr lang="es-ES" dirty="0"/>
              <a:t>En Copilot Studio: crear nuevo agente &gt; Tools &gt; Add a tool &gt; filtrar por Model Context Protocol &gt; seleccionar Dynamics 365 ERP MCP &gt; conectar. También disponible en VS Code con GitHub Copilot y en Microsoft Foundry.</a:t>
            </a:r>
          </a:p>
          <a:p>
            <a:endParaRPr lang="es-ES" dirty="0"/>
          </a:p>
          <a:p>
            <a:r>
              <a:rPr lang="es-ES" b="1" dirty="0"/>
              <a:t>Paso 4 - Desplegar:</a:t>
            </a:r>
          </a:p>
          <a:p>
            <a:r>
              <a:rPr lang="es-ES" dirty="0"/>
              <a:t>Opciones: deployer en Microsoft Teams (canal de Teams), integrar en el sidecar de F&amp;O, o usar en VS Code. Configurar roles de seguridad apropiados para el agente.</a:t>
            </a:r>
          </a:p>
          <a:p>
            <a:endParaRPr lang="es-ES" dirty="0"/>
          </a:p>
          <a:p>
            <a:r>
              <a:rPr lang="es-ES" b="1" dirty="0"/>
              <a:t>MEJORES PRÁCTICAS:</a:t>
            </a:r>
          </a:p>
          <a:p>
            <a:r>
              <a:rPr lang="es-ES" dirty="0"/>
              <a:t>• Modelo recomendado por Microsoft: Claude Sonnet 4.5 (mejor tasa de éxito). Alternativa: GPT-5 (Chat).</a:t>
            </a:r>
          </a:p>
          <a:p>
            <a:r>
              <a:rPr lang="es-ES" dirty="0"/>
              <a:t>• Usar Data Tools para operaciones CRUD estándar (más eficiente y menos tool calls que Form Tools).</a:t>
            </a:r>
          </a:p>
          <a:p>
            <a:r>
              <a:rPr lang="es-ES" dirty="0"/>
              <a:t>• Habilitar 'Orchestration using generative AI' en Overview del agente.</a:t>
            </a:r>
          </a:p>
          <a:p>
            <a:r>
              <a:rPr lang="es-ES" dirty="0"/>
              <a:t>• Para habilitar Claude: M365 Admin Portal &gt; Copilot Settings &gt; AI Providers.</a:t>
            </a:r>
          </a:p>
          <a:p>
            <a:endParaRPr lang="es-ES" dirty="0"/>
          </a:p>
          <a:p>
            <a:r>
              <a:rPr lang="es-ES" b="1" dirty="0"/>
              <a:t>RECURSOS:</a:t>
            </a:r>
          </a:p>
          <a:p>
            <a:r>
              <a:rPr lang="es-ES" dirty="0"/>
              <a:t>• Guía paso a paso construir agente: https://learn.microsoft.com/en-us/dynamics365/fin-ops-core/dev-itpro/copilot/build-agent-mcp</a:t>
            </a:r>
          </a:p>
          <a:p>
            <a:r>
              <a:rPr lang="es-ES" dirty="0"/>
              <a:t>• Conectar MCP con VS Code: https://learn.microsoft.com/en-us/dynamics365/fin-ops-core/dev-itpro/copilot/mcp/mcp-vscode</a:t>
            </a:r>
          </a:p>
          <a:p>
            <a:r>
              <a:rPr lang="es-ES" dirty="0"/>
              <a:t>• Conectar MCP con Microsoft Foundry: https://learn.microsoft.com/en-us/dynamics365/fin-ops-core/dev-itpro/copilot/mcp/mcp-foundry</a:t>
            </a:r>
          </a:p>
          <a:p>
            <a:r>
              <a:rPr lang="es-ES" dirty="0"/>
              <a:t>• Construir agente analytics en Copilot Studio: https://learn.microsoft.com/en-us/dynamics365/finance/business-performance-analytics/erp-analytics-mcp-copilot-studio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CIERRE Y CALL TO ACTION</a:t>
            </a:r>
          </a:p>
          <a:p>
            <a:endParaRPr lang="es-ES" dirty="0"/>
          </a:p>
          <a:p>
            <a:r>
              <a:rPr lang="es-ES" dirty="0"/>
              <a:t>El MCP representa una oportunidad única para transformar el ERP de un sistema pasivo a un participante activo en las decisiones de negocio. Las empresas que actúen ahora tendrán una ventaja competitiva decisiva.</a:t>
            </a:r>
          </a:p>
          <a:p>
            <a:endParaRPr lang="es-ES" dirty="0"/>
          </a:p>
          <a:p>
            <a:r>
              <a:rPr lang="es-ES" b="1" dirty="0"/>
              <a:t>TODOS LOS ENLACES OFICIALES MICROSOFT:</a:t>
            </a:r>
          </a:p>
          <a:p>
            <a:endParaRPr lang="es-ES" dirty="0"/>
          </a:p>
          <a:p>
            <a:r>
              <a:rPr lang="es-ES" b="1" dirty="0"/>
              <a:t>Documentación principal:</a:t>
            </a:r>
          </a:p>
          <a:p>
            <a:r>
              <a:rPr lang="es-ES" dirty="0"/>
              <a:t>• Usar MCP para F&amp;O: https://learn.microsoft.com/en-us/dynamics365/fin-ops-core/dev-itpro/copilot/copilot-mcp</a:t>
            </a:r>
          </a:p>
          <a:p>
            <a:r>
              <a:rPr lang="es-ES" dirty="0"/>
              <a:t>• Construir agente con MCP: https://learn.microsoft.com/en-us/dynamics365/fin-ops-core/dev-itpro/copilot/build-agent-mcp</a:t>
            </a:r>
          </a:p>
          <a:p>
            <a:r>
              <a:rPr lang="es-ES" dirty="0"/>
              <a:t>• MCP Analytics overview: https://learn.microsoft.com/en-us/dynamics365/finance/business-performance-analytics/erp-analytics-mcp-overview</a:t>
            </a:r>
          </a:p>
          <a:p>
            <a:r>
              <a:rPr lang="es-ES" dirty="0"/>
              <a:t>• MCP Analytics en Copilot Studio: https://learn.microsoft.com/en-us/dynamics365/finance/business-performance-analytics/erp-analytics-mcp-copilot-studio</a:t>
            </a:r>
          </a:p>
          <a:p>
            <a:r>
              <a:rPr lang="es-ES" dirty="0"/>
              <a:t>• MCP Analytics FAQ: https://learn.microsoft.com/en-us/dynamics365/finance/business-performance-analytics/erp-analytics-mcp-faq</a:t>
            </a:r>
          </a:p>
          <a:p>
            <a:endParaRPr lang="es-ES" dirty="0"/>
          </a:p>
          <a:p>
            <a:r>
              <a:rPr lang="es-ES" b="1" dirty="0"/>
              <a:t>Conectividad:</a:t>
            </a:r>
          </a:p>
          <a:p>
            <a:r>
              <a:rPr lang="es-ES" dirty="0"/>
              <a:t>• Conectar con VS Code: https://learn.microsoft.com/en-us/dynamics365/fin-ops-core/dev-itpro/copilot/mcp/mcp-vscode</a:t>
            </a:r>
          </a:p>
          <a:p>
            <a:r>
              <a:rPr lang="es-ES" dirty="0"/>
              <a:t>• Conectar con Microsoft Foundry: https://learn.microsoft.com/en-us/dynamics365/fin-ops-core/dev-itpro/copilot/mcp/mcp-foundry</a:t>
            </a:r>
          </a:p>
          <a:p>
            <a:endParaRPr lang="es-ES" dirty="0"/>
          </a:p>
          <a:p>
            <a:r>
              <a:rPr lang="es-ES" b="1" dirty="0"/>
              <a:t>Release plan:</a:t>
            </a:r>
          </a:p>
          <a:p>
            <a:r>
              <a:rPr lang="es-ES" dirty="0"/>
              <a:t>• 2025 Wave 1 Release Plan: https://learn.microsoft.com/en-us/dynamics365/release-plan/2025wave1/finance-supply-chain/finance-operations-crossapp-capabilities/build-agents-dynamics-365-finance-operations-model-context-protocol</a:t>
            </a:r>
          </a:p>
          <a:p>
            <a:endParaRPr lang="es-ES" dirty="0"/>
          </a:p>
          <a:p>
            <a:r>
              <a:rPr lang="es-ES" b="1" dirty="0"/>
              <a:t>Blogs oficiales Microsoft:</a:t>
            </a:r>
          </a:p>
          <a:p>
            <a:r>
              <a:rPr lang="es-ES" dirty="0"/>
              <a:t>• Build 2025 - Autonomous Enterprise: https://www.microsoft.com/en-us/dynamics-365/blog/business-leader/2025/05/20/the-autonomous-enterprise-how-generative-ai-is-reshaping-business-applications/</a:t>
            </a:r>
          </a:p>
          <a:p>
            <a:r>
              <a:rPr lang="es-ES" dirty="0"/>
              <a:t>• Ignite 2025 - MCP dinámico: https://www.microsoft.com/en-us/dynamics-365/blog/it-professional/2025/11/11/dynamics-365-erp-model-context-protocol/</a:t>
            </a:r>
          </a:p>
          <a:p>
            <a:r>
              <a:rPr lang="es-ES" dirty="0"/>
              <a:t>• Ignite 2025 - Frontier Firms: https://www.microsoft.com/en-us/dynamics-365/blog/business-leader/2025/11/18/microsoft-ignite-2025-powering-frontier-firms-with-agentic-business-applications/</a:t>
            </a:r>
          </a:p>
          <a:p>
            <a:r>
              <a:rPr lang="es-ES" dirty="0"/>
              <a:t>• Convergence 2025 - Agentic ERP: https://www.microsoft.com/en-us/dynamics-365/blog/business-leader/2025/12/09/the-era-of-agentic-business-applications-arrives-at-convergence-2025/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b="1" dirty="0"/>
              <a:t>RECURSOS OFICIALES MICROSOFT</a:t>
            </a:r>
          </a:p>
          <a:p>
            <a:endParaRPr lang="es-ES" dirty="0"/>
          </a:p>
          <a:p>
            <a:r>
              <a:rPr lang="es-ES" b="1" dirty="0"/>
              <a:t>DOCUMENTACION:</a:t>
            </a:r>
          </a:p>
          <a:p>
            <a:r>
              <a:rPr lang="es-ES" dirty="0"/>
              <a:t>1. https://learn.microsoft.com/en-us/dynamics365/fin-ops-core/dev-itpro/copilot/copilot-mcp</a:t>
            </a:r>
          </a:p>
          <a:p>
            <a:r>
              <a:rPr lang="es-ES" dirty="0"/>
              <a:t>2. https://learn.microsoft.com/en-us/dynamics365/fin-ops-core/dev-itpro/copilot/build-agent-mcp</a:t>
            </a:r>
          </a:p>
          <a:p>
            <a:r>
              <a:rPr lang="es-ES" dirty="0"/>
              <a:t>3. https://learn.microsoft.com/en-us/dynamics365/finance/business-performance-analytics/erp-analytics-mcp-overview</a:t>
            </a:r>
          </a:p>
          <a:p>
            <a:r>
              <a:rPr lang="es-ES" dirty="0"/>
              <a:t>4. https://learn.microsoft.com/en-us/dynamics365/finance/business-performance-analytics/erp-analytics-mcp-faq</a:t>
            </a:r>
          </a:p>
          <a:p>
            <a:r>
              <a:rPr lang="es-ES" dirty="0"/>
              <a:t>5. https://learn.microsoft.com/en-us/dynamics365/finance/business-performance-analytics/erp-analytics-mcp-copilot-studio</a:t>
            </a:r>
          </a:p>
          <a:p>
            <a:r>
              <a:rPr lang="es-ES" dirty="0"/>
              <a:t>6. https://learn.microsoft.com/en-us/dynamics365/fin-ops-core/dev-itpro/copilot/mcp/mcp-vscode</a:t>
            </a:r>
          </a:p>
          <a:p>
            <a:r>
              <a:rPr lang="es-ES" dirty="0"/>
              <a:t>7. https://learn.microsoft.com/en-us/dynamics365/fin-ops-core/dev-itpro/copilot/mcp/mcp-foundry</a:t>
            </a:r>
          </a:p>
          <a:p>
            <a:endParaRPr lang="es-ES" dirty="0"/>
          </a:p>
          <a:p>
            <a:r>
              <a:rPr lang="es-ES" b="1" dirty="0"/>
              <a:t>RELEASE PLAN:</a:t>
            </a:r>
          </a:p>
          <a:p>
            <a:r>
              <a:rPr lang="es-ES" dirty="0"/>
              <a:t>8. https://learn.microsoft.com/en-us/dynamics365/release-plan/2025wave1/finance-supply-chain/finance-operations-crossapp-capabilities/build-agents-dynamics-365-finance-operations-model-context-protocol</a:t>
            </a:r>
          </a:p>
          <a:p>
            <a:endParaRPr lang="es-ES" dirty="0"/>
          </a:p>
          <a:p>
            <a:r>
              <a:rPr lang="es-ES" b="1" dirty="0"/>
              <a:t>BLOGS:</a:t>
            </a:r>
          </a:p>
          <a:p>
            <a:r>
              <a:rPr lang="es-ES" dirty="0"/>
              <a:t>9. https://www.microsoft.com/en-us/dynamics-365/blog/business-leader/2025/05/20/the-autonomous-enterprise-how-generative-ai-is-reshaping-business-applications/</a:t>
            </a:r>
          </a:p>
          <a:p>
            <a:r>
              <a:rPr lang="es-ES" dirty="0"/>
              <a:t>10. https://www.microsoft.com/en-us/dynamics-365/blog/it-professional/2025/11/11/dynamics-365-erp-model-context-protocol/</a:t>
            </a:r>
          </a:p>
          <a:p>
            <a:r>
              <a:rPr lang="es-ES" dirty="0"/>
              <a:t>11. https://www.microsoft.com/en-us/dynamics-365/blog/business-leader/2025/11/18/microsoft-ignite-2025-powering-frontier-firms-with-agentic-business-applications/</a:t>
            </a:r>
          </a:p>
          <a:p>
            <a:r>
              <a:rPr lang="es-ES" dirty="0"/>
              <a:t>12. https://www.microsoft.com/en-us/dynamics-365/blog/business-leader/2025/12/09/the-era-of-agentic-business-applications-arrives-at-convergence-2025/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A2E"/>
            </a:gs>
            <a:gs pos="60000">
              <a:srgbClr val="0F2440"/>
            </a:gs>
            <a:gs pos="100000">
              <a:srgbClr val="132B4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00" name="AccentBar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gradFill>
            <a:gsLst>
              <a:gs pos="0">
                <a:srgbClr val="00A4EF"/>
              </a:gs>
              <a:gs pos="33000">
                <a:srgbClr val="7FBA00"/>
              </a:gs>
              <a:gs pos="66000">
                <a:srgbClr val="FFB900"/>
              </a:gs>
              <a:gs pos="100000">
                <a:srgbClr val="F25022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1" name="TopAccent"/>
          <p:cNvSpPr/>
          <p:nvPr userDrawn="1"/>
        </p:nvSpPr>
        <p:spPr>
          <a:xfrm>
            <a:off x="0" y="0"/>
            <a:ext cx="12192000" cy="45720"/>
          </a:xfrm>
          <a:prstGeom prst="rect">
            <a:avLst/>
          </a:prstGeom>
          <a:solidFill>
            <a:srgbClr val="00A4E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B8CEE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8CEE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B8CEE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8CEE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8CEE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B1A2E"/>
            </a:gs>
            <a:gs pos="60000">
              <a:srgbClr val="0F2440"/>
            </a:gs>
            <a:gs pos="100000">
              <a:srgbClr val="132B4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900" name="AccentBar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gradFill>
            <a:gsLst>
              <a:gs pos="0">
                <a:srgbClr val="00A4EF"/>
              </a:gs>
              <a:gs pos="33000">
                <a:srgbClr val="7FBA00"/>
              </a:gs>
              <a:gs pos="66000">
                <a:srgbClr val="FFB900"/>
              </a:gs>
              <a:gs pos="100000">
                <a:srgbClr val="F25022"/>
              </a:gs>
            </a:gsLst>
            <a:lin ang="0" scaled="1"/>
          </a:gra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1" name="TopAccent"/>
          <p:cNvSpPr/>
          <p:nvPr userDrawn="1"/>
        </p:nvSpPr>
        <p:spPr>
          <a:xfrm>
            <a:off x="0" y="0"/>
            <a:ext cx="12192000" cy="45720"/>
          </a:xfrm>
          <a:prstGeom prst="rect">
            <a:avLst/>
          </a:prstGeom>
          <a:solidFill>
            <a:srgbClr val="00A4E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10" name="Branding"/>
          <p:cNvSpPr txBox="1"/>
          <p:nvPr userDrawn="1"/>
        </p:nvSpPr>
        <p:spPr>
          <a:xfrm>
            <a:off x="7620000" y="6248400"/>
            <a:ext cx="4400000" cy="274320"/>
          </a:xfrm>
          <a:prstGeom prst="rect">
            <a:avLst/>
          </a:prstGeom>
          <a:noFill/>
          <a:ln>
            <a:noFill/>
          </a:ln>
        </p:spPr>
        <p:txBody>
          <a:bodyPr wrap="square" rtlCol="0" anchor="b">
            <a:spAutoFit/>
          </a:bodyPr>
          <a:lstStyle/>
          <a:p>
            <a:pPr algn="r"/>
            <a:r>
              <a:rPr lang="es-ES" sz="800" dirty="0">
                <a:solidFill>
                  <a:srgbClr val="4A6A8A"/>
                </a:solidFill>
                <a:latin typeface="Segoe UI"/>
              </a:rPr>
              <a:t>www.dynamicsrepublic.com</a:t>
            </a:r>
            <a:r>
              <a:rPr lang="es-ES" sz="800" dirty="0">
                <a:solidFill>
                  <a:srgbClr val="3A5570"/>
                </a:solidFill>
                <a:latin typeface="Segoe UI"/>
              </a:rPr>
              <a:t>  |  Juan Bravo Vargas</a:t>
            </a:r>
          </a:p>
        </p:txBody>
      </p:sp>
      <p:sp>
        <p:nvSpPr>
          <p:cNvPr id="7" name="BrandingText"/>
          <p:cNvSpPr txBox="1"/>
          <p:nvPr userDrawn="1"/>
        </p:nvSpPr>
        <p:spPr>
          <a:xfrm>
            <a:off x="6400000" y="6248400"/>
            <a:ext cx="5600000" cy="280000"/>
          </a:xfrm>
          <a:prstGeom prst="rect">
            <a:avLst/>
          </a:prstGeom>
          <a:noFill/>
          <a:ln>
            <a:noFill/>
          </a:ln>
        </p:spPr>
        <p:txBody>
          <a:bodyPr wrap="square" rtlCol="0" anchor="b"/>
          <a:lstStyle/>
          <a:p>
            <a:pPr algn="r"/>
            <a:r>
              <a:rPr lang="es-ES" sz="700" dirty="0">
                <a:solidFill>
                  <a:srgbClr val="4A6A8A"/>
                </a:solidFill>
                <a:latin typeface="Segoe UI"/>
              </a:rPr>
              <a:t>dynamicsrepublic.com  |  Juan Bravo Vargas</a:t>
            </a:r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B8CEE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B8CEE8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B8CEE8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8CEE8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B8CEE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rgbClr val="B8CEE8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4.svg"/><Relationship Id="rId4" Type="http://schemas.openxmlformats.org/officeDocument/2006/relationships/image" Target="../media/image6.sv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84EF4A5-B1E4-4A24-B947-3BEDDB7F75A5}"/>
              </a:ext>
            </a:extLst>
          </p:cNvPr>
          <p:cNvSpPr txBox="1"/>
          <p:nvPr/>
        </p:nvSpPr>
        <p:spPr>
          <a:xfrm>
            <a:off x="762000" y="1270000"/>
            <a:ext cx="10668000" cy="228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4000" b="1">
                <a:solidFill>
                  <a:srgbClr val="FFFFFF"/>
                </a:solidFill>
                <a:latin typeface="Segoe UI Semibold"/>
                <a:cs typeface="Segoe UI Semibold"/>
              </a:rPr>
              <a:t>Dynamics 365
Finance &amp; Operations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002F7C-9D4B-4B93-877A-91363B13C2FF}"/>
              </a:ext>
            </a:extLst>
          </p:cNvPr>
          <p:cNvSpPr txBox="1"/>
          <p:nvPr/>
        </p:nvSpPr>
        <p:spPr>
          <a:xfrm>
            <a:off x="762000" y="3429000"/>
            <a:ext cx="6350000" cy="762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3600" b="1">
                <a:solidFill>
                  <a:srgbClr val="00A4EF"/>
                </a:solidFill>
                <a:latin typeface="Segoe UI Semibold"/>
                <a:cs typeface="Segoe UI Semibold"/>
              </a:rPr>
              <a:t>MCP Server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1057CD1-BB84-40AF-9E38-A00C8073F76A}"/>
              </a:ext>
            </a:extLst>
          </p:cNvPr>
          <p:cNvSpPr txBox="1"/>
          <p:nvPr/>
        </p:nvSpPr>
        <p:spPr>
          <a:xfrm>
            <a:off x="762000" y="4318000"/>
            <a:ext cx="7620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>
                <a:solidFill>
                  <a:srgbClr val="A8C4E0"/>
                </a:solidFill>
                <a:latin typeface="Segoe UI"/>
                <a:cs typeface="Segoe UI"/>
              </a:rPr>
              <a:t>Mejores usos y cómo obtener una verdadera ventaja competitiva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B3AF04D-CA96-47A7-9168-372CAD8E6E50}"/>
              </a:ext>
            </a:extLst>
          </p:cNvPr>
          <p:cNvSpPr/>
          <p:nvPr/>
        </p:nvSpPr>
        <p:spPr>
          <a:xfrm>
            <a:off x="8890000" y="762000"/>
            <a:ext cx="2794000" cy="2794000"/>
          </a:xfrm>
          <a:prstGeom prst="ellipse">
            <a:avLst/>
          </a:prstGeom>
          <a:noFill/>
          <a:ln w="2540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3FA5646-80E8-4E0D-B0F9-8218053ACEAE}"/>
              </a:ext>
            </a:extLst>
          </p:cNvPr>
          <p:cNvSpPr/>
          <p:nvPr/>
        </p:nvSpPr>
        <p:spPr>
          <a:xfrm>
            <a:off x="9398000" y="2540000"/>
            <a:ext cx="2286000" cy="2286000"/>
          </a:xfrm>
          <a:prstGeom prst="ellipse">
            <a:avLst/>
          </a:prstGeom>
          <a:noFill/>
          <a:ln w="2540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DECBE14-DDA3-4FF7-A027-E1221A343AEF}"/>
              </a:ext>
            </a:extLst>
          </p:cNvPr>
          <p:cNvSpPr/>
          <p:nvPr/>
        </p:nvSpPr>
        <p:spPr>
          <a:xfrm>
            <a:off x="9906000" y="1524000"/>
            <a:ext cx="1778000" cy="1778000"/>
          </a:xfrm>
          <a:prstGeom prst="ellipse">
            <a:avLst/>
          </a:prstGeom>
          <a:noFill/>
          <a:ln w="2540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F365977-9573-46E8-908D-37E4FA58D2F6}"/>
              </a:ext>
            </a:extLst>
          </p:cNvPr>
          <p:cNvSpPr txBox="1"/>
          <p:nvPr/>
        </p:nvSpPr>
        <p:spPr>
          <a:xfrm>
            <a:off x="1244600" y="4927600"/>
            <a:ext cx="4445000" cy="698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>
              <a:buNone/>
            </a:pPr>
            <a:r>
              <a:rPr lang="es-ES" sz="1400" b="1" dirty="0">
                <a:solidFill>
                  <a:srgbClr val="B8CEE8"/>
                </a:solidFill>
                <a:latin typeface="Segoe UI Semibold"/>
              </a:rPr>
              <a:t>Juan Bravo Vargas</a:t>
            </a:r>
          </a:p>
          <a:p>
            <a:pPr algn="l">
              <a:buNone/>
            </a:pPr>
            <a:r>
              <a:rPr lang="es-ES" sz="1100" dirty="0">
                <a:solidFill>
                  <a:srgbClr val="00A4EF"/>
                </a:solidFill>
                <a:latin typeface="Segoe UI"/>
              </a:rPr>
              <a:t>www.dynamicsrepublic.com</a:t>
            </a:r>
            <a:r>
              <a:rPr lang="es-ES" sz="1100" dirty="0">
                <a:solidFill>
                  <a:srgbClr val="5A7A96"/>
                </a:solidFill>
                <a:latin typeface="Segoe UI"/>
              </a:rPr>
              <a:t>  |  Febrero 2026</a:t>
            </a:r>
          </a:p>
        </p:txBody>
      </p:sp>
      <p:pic>
        <p:nvPicPr>
          <p:cNvPr id="15" name="Graphic 15" descr="Dynamics Republic logo icon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4953000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71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C81470-2E66-4C38-9A65-F1E595E2F8E5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¿Qué es el Model Context Protocol?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CAF3B-493F-4194-B444-5838F5EFB889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1E13083-A141-4E92-BAF8-D7A34DEDFE91}"/>
              </a:ext>
            </a:extLst>
          </p:cNvPr>
          <p:cNvSpPr/>
          <p:nvPr/>
        </p:nvSpPr>
        <p:spPr>
          <a:xfrm>
            <a:off x="762000" y="1270000"/>
            <a:ext cx="5080000" cy="1651000"/>
          </a:xfrm>
          <a:prstGeom prst="roundRect">
            <a:avLst/>
          </a:prstGeom>
          <a:solidFill>
            <a:srgbClr val="132B4A"/>
          </a:solidFill>
          <a:ln w="12700" cap="flat" cmpd="sng" algn="ctr">
            <a:solidFill>
              <a:srgbClr val="1A3D66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B5E9D6-1B56-4D88-A8F6-369A44964D29}"/>
              </a:ext>
            </a:extLst>
          </p:cNvPr>
          <p:cNvSpPr txBox="1"/>
          <p:nvPr/>
        </p:nvSpPr>
        <p:spPr>
          <a:xfrm>
            <a:off x="952500" y="1397000"/>
            <a:ext cx="46990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>
                <a:solidFill>
                  <a:srgbClr val="B8CEE8"/>
                </a:solidFill>
                <a:latin typeface="Segoe UI"/>
                <a:cs typeface="Segoe UI"/>
              </a:rPr>
              <a:t>MCP es un estándar abierto que conecta agentes de IA con sistemas empresariales. Estandariza cómo las aplicaciones proporcionan contexto a los modelos de lenguaje (LLMs).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25F620-438D-4239-84E6-7991CD9BBFA9}"/>
              </a:ext>
            </a:extLst>
          </p:cNvPr>
          <p:cNvSpPr/>
          <p:nvPr/>
        </p:nvSpPr>
        <p:spPr>
          <a:xfrm>
            <a:off x="6223000" y="1270000"/>
            <a:ext cx="5334000" cy="1651000"/>
          </a:xfrm>
          <a:prstGeom prst="roundRect">
            <a:avLst/>
          </a:prstGeom>
          <a:solidFill>
            <a:srgbClr val="132B4A"/>
          </a:solidFill>
          <a:ln w="12700" cap="flat" cmpd="sng" algn="ctr">
            <a:solidFill>
              <a:srgbClr val="1A3D66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E2081B-BC5A-497E-8EB2-50DA484B0492}"/>
              </a:ext>
            </a:extLst>
          </p:cNvPr>
          <p:cNvSpPr txBox="1"/>
          <p:nvPr/>
        </p:nvSpPr>
        <p:spPr>
          <a:xfrm>
            <a:off x="6413500" y="1397000"/>
            <a:ext cx="4953000" cy="1397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>
                <a:solidFill>
                  <a:srgbClr val="B8CEE8"/>
                </a:solidFill>
                <a:latin typeface="Segoe UI"/>
                <a:cs typeface="Segoe UI"/>
              </a:rPr>
              <a:t>Es como un "USB-C para IA": un conector universal que permite a cualquier agente interactuar con datos ERP de forma segura y estandarizada.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F28F5A2-4C2A-4024-82EE-4809AB8AF0E1}"/>
              </a:ext>
            </a:extLst>
          </p:cNvPr>
          <p:cNvSpPr/>
          <p:nvPr/>
        </p:nvSpPr>
        <p:spPr>
          <a:xfrm>
            <a:off x="762000" y="3302000"/>
            <a:ext cx="3302000" cy="1270000"/>
          </a:xfrm>
          <a:prstGeom prst="roundRect">
            <a:avLst/>
          </a:prstGeom>
          <a:solidFill>
            <a:srgbClr val="0F2440"/>
          </a:solidFill>
          <a:ln w="2540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45C81A-2414-42A7-B592-F867F0160516}"/>
              </a:ext>
            </a:extLst>
          </p:cNvPr>
          <p:cNvSpPr txBox="1"/>
          <p:nvPr/>
        </p:nvSpPr>
        <p:spPr>
          <a:xfrm>
            <a:off x="952500" y="34036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00A4EF"/>
                </a:solidFill>
                <a:latin typeface="Segoe UI Semibold"/>
                <a:cs typeface="Segoe UI Semibold"/>
              </a:rPr>
              <a:t>Data Tools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DC43A1-B338-4354-8CFC-69718DEDFBE4}"/>
              </a:ext>
            </a:extLst>
          </p:cNvPr>
          <p:cNvSpPr txBox="1"/>
          <p:nvPr/>
        </p:nvSpPr>
        <p:spPr>
          <a:xfrm>
            <a:off x="952500" y="3873500"/>
            <a:ext cx="2921000" cy="571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B8CEE8"/>
                </a:solidFill>
                <a:latin typeface="Segoe UI"/>
                <a:cs typeface="Segoe UI"/>
              </a:rPr>
              <a:t>CRUD sobre entidades de datos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723F367-5AC5-4503-A746-4499B8E55C30}"/>
              </a:ext>
            </a:extLst>
          </p:cNvPr>
          <p:cNvSpPr/>
          <p:nvPr/>
        </p:nvSpPr>
        <p:spPr>
          <a:xfrm>
            <a:off x="4445000" y="3302000"/>
            <a:ext cx="3302000" cy="1270000"/>
          </a:xfrm>
          <a:prstGeom prst="roundRect">
            <a:avLst/>
          </a:prstGeom>
          <a:solidFill>
            <a:srgbClr val="0F2440"/>
          </a:solidFill>
          <a:ln w="2540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CA0AFB-A296-47C2-AD6E-CEBEFB3F341A}"/>
              </a:ext>
            </a:extLst>
          </p:cNvPr>
          <p:cNvSpPr txBox="1"/>
          <p:nvPr/>
        </p:nvSpPr>
        <p:spPr>
          <a:xfrm>
            <a:off x="4635500" y="34036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7FBA00"/>
                </a:solidFill>
                <a:latin typeface="Segoe UI Semibold"/>
                <a:cs typeface="Segoe UI Semibold"/>
              </a:rPr>
              <a:t>Form Tools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0F02F3-152A-4109-82A8-9B92D09D606C}"/>
              </a:ext>
            </a:extLst>
          </p:cNvPr>
          <p:cNvSpPr txBox="1"/>
          <p:nvPr/>
        </p:nvSpPr>
        <p:spPr>
          <a:xfrm>
            <a:off x="4635500" y="3873500"/>
            <a:ext cx="2921000" cy="571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B8CEE8"/>
                </a:solidFill>
                <a:latin typeface="Segoe UI"/>
                <a:cs typeface="Segoe UI"/>
              </a:rPr>
              <a:t>Navegar formularios del ERP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CCE4CA1-72B6-49E0-B8AD-E5970182E556}"/>
              </a:ext>
            </a:extLst>
          </p:cNvPr>
          <p:cNvSpPr/>
          <p:nvPr/>
        </p:nvSpPr>
        <p:spPr>
          <a:xfrm>
            <a:off x="8128000" y="3302000"/>
            <a:ext cx="3302000" cy="1270000"/>
          </a:xfrm>
          <a:prstGeom prst="roundRect">
            <a:avLst/>
          </a:prstGeom>
          <a:solidFill>
            <a:srgbClr val="0F2440"/>
          </a:solidFill>
          <a:ln w="2540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184D4A-2C34-4769-B4D9-731E8B9179E6}"/>
              </a:ext>
            </a:extLst>
          </p:cNvPr>
          <p:cNvSpPr txBox="1"/>
          <p:nvPr/>
        </p:nvSpPr>
        <p:spPr>
          <a:xfrm>
            <a:off x="8318500" y="3403600"/>
            <a:ext cx="292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B900"/>
                </a:solidFill>
                <a:latin typeface="Segoe UI Semibold"/>
                <a:cs typeface="Segoe UI Semibold"/>
              </a:rPr>
              <a:t>Action Tools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B25FC3-4494-4DD3-86E3-D671816F6C39}"/>
              </a:ext>
            </a:extLst>
          </p:cNvPr>
          <p:cNvSpPr txBox="1"/>
          <p:nvPr/>
        </p:nvSpPr>
        <p:spPr>
          <a:xfrm>
            <a:off x="8318500" y="3873500"/>
            <a:ext cx="2921000" cy="571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B8CEE8"/>
                </a:solidFill>
                <a:latin typeface="Segoe UI"/>
                <a:cs typeface="Segoe UI"/>
              </a:rPr>
              <a:t>Invocar lógica de negocio X++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9F67560-64DF-4DB3-871A-6275D9E000C4}"/>
              </a:ext>
            </a:extLst>
          </p:cNvPr>
          <p:cNvSpPr/>
          <p:nvPr/>
        </p:nvSpPr>
        <p:spPr>
          <a:xfrm>
            <a:off x="762000" y="4953000"/>
            <a:ext cx="10668000" cy="698500"/>
          </a:xfrm>
          <a:prstGeom prst="roundRect">
            <a:avLst/>
          </a:prstGeom>
          <a:solidFill>
            <a:srgbClr val="132B4A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11B0C6-40BE-4BDB-BD77-50A202E1D4EE}"/>
              </a:ext>
            </a:extLst>
          </p:cNvPr>
          <p:cNvSpPr txBox="1"/>
          <p:nvPr/>
        </p:nvSpPr>
        <p:spPr>
          <a:xfrm>
            <a:off x="952500" y="5054600"/>
            <a:ext cx="10287000" cy="508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00A4EF"/>
                </a:solidFill>
                <a:latin typeface="Segoe UI"/>
                <a:cs typeface="Segoe UI"/>
              </a:rPr>
              <a:t>Build 2025: 13 herramientas estáticas → Ignite 2025: Framework dinámico con miles de funciones ERP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4E9664-826F-4A5A-9A39-41F8D3810F3E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21" name="Graphic 21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491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8C9184-DF0A-4019-8898-F34352FBB7B5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Mejores Usos del MCP Server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204689-0A3C-41C6-A2B3-7A85C99109B2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BCBE2FA-3924-45D6-A3C9-92C9B903AFC1}"/>
              </a:ext>
            </a:extLst>
          </p:cNvPr>
          <p:cNvSpPr/>
          <p:nvPr/>
        </p:nvSpPr>
        <p:spPr>
          <a:xfrm>
            <a:off x="762000" y="1270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26E7C20-16C9-44CF-985D-162ABA6C6531}"/>
              </a:ext>
            </a:extLst>
          </p:cNvPr>
          <p:cNvSpPr/>
          <p:nvPr/>
        </p:nvSpPr>
        <p:spPr>
          <a:xfrm>
            <a:off x="952500" y="1460500"/>
            <a:ext cx="606322" cy="483420"/>
          </a:xfrm>
          <a:prstGeom prst="ellipse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65ADB6-0931-4907-9998-C78EFA987917}"/>
              </a:ext>
            </a:extLst>
          </p:cNvPr>
          <p:cNvSpPr txBox="1"/>
          <p:nvPr/>
        </p:nvSpPr>
        <p:spPr>
          <a:xfrm>
            <a:off x="1587500" y="1460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Conciliación de Cuentas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5A173A-1CB5-4384-AD5D-772A3A44C0F5}"/>
              </a:ext>
            </a:extLst>
          </p:cNvPr>
          <p:cNvSpPr txBox="1"/>
          <p:nvPr/>
        </p:nvSpPr>
        <p:spPr>
          <a:xfrm>
            <a:off x="952500" y="2032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Agentes que reconcilian cuentas automáticamente, validan transacciones y generan asientos contables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C0E36C2-D651-4AD1-BB42-7A89FE73FFA3}"/>
              </a:ext>
            </a:extLst>
          </p:cNvPr>
          <p:cNvSpPr/>
          <p:nvPr/>
        </p:nvSpPr>
        <p:spPr>
          <a:xfrm>
            <a:off x="6223000" y="1270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B82BA82-E9E5-4648-9E6E-CFECC5E81C59}"/>
              </a:ext>
            </a:extLst>
          </p:cNvPr>
          <p:cNvSpPr/>
          <p:nvPr/>
        </p:nvSpPr>
        <p:spPr>
          <a:xfrm>
            <a:off x="6413500" y="1460500"/>
            <a:ext cx="612467" cy="495710"/>
          </a:xfrm>
          <a:prstGeom prst="ellipse">
            <a:avLst/>
          </a:prstGeom>
          <a:solidFill>
            <a:srgbClr val="7FBA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60E077-BE1C-4FBB-B347-526D9CD40269}"/>
              </a:ext>
            </a:extLst>
          </p:cNvPr>
          <p:cNvSpPr txBox="1"/>
          <p:nvPr/>
        </p:nvSpPr>
        <p:spPr>
          <a:xfrm>
            <a:off x="7048500" y="1460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Procesamiento de Facturas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48E39F-DC49-424E-9923-8CF31106B3D6}"/>
              </a:ext>
            </a:extLst>
          </p:cNvPr>
          <p:cNvSpPr txBox="1"/>
          <p:nvPr/>
        </p:nvSpPr>
        <p:spPr>
          <a:xfrm>
            <a:off x="6413500" y="2032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Procesamiento automatizado de facturas de proveedores con matching inteligente y aprobación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E0FA497-2754-4259-8FAA-E345B63610A8}"/>
              </a:ext>
            </a:extLst>
          </p:cNvPr>
          <p:cNvSpPr/>
          <p:nvPr/>
        </p:nvSpPr>
        <p:spPr>
          <a:xfrm>
            <a:off x="762000" y="3556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E46636-8422-47E4-933B-F137F30B64B1}"/>
              </a:ext>
            </a:extLst>
          </p:cNvPr>
          <p:cNvSpPr/>
          <p:nvPr/>
        </p:nvSpPr>
        <p:spPr>
          <a:xfrm>
            <a:off x="952500" y="3746500"/>
            <a:ext cx="594032" cy="483420"/>
          </a:xfrm>
          <a:prstGeom prst="ellipse">
            <a:avLst/>
          </a:prstGeom>
          <a:solidFill>
            <a:srgbClr val="FFB9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C3068A8-B41C-459F-93FF-0D18074A971D}"/>
              </a:ext>
            </a:extLst>
          </p:cNvPr>
          <p:cNvSpPr txBox="1"/>
          <p:nvPr/>
        </p:nvSpPr>
        <p:spPr>
          <a:xfrm>
            <a:off x="1587500" y="3746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Gestión de Inventario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9CF54F-2039-4A46-A201-70C9E81076F9}"/>
              </a:ext>
            </a:extLst>
          </p:cNvPr>
          <p:cNvSpPr txBox="1"/>
          <p:nvPr/>
        </p:nvSpPr>
        <p:spPr>
          <a:xfrm>
            <a:off x="952500" y="4318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Consultas de inventario en lenguaje natural, optimización de niveles y alertas de reposición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33907AA-39F9-40BD-92A9-AB2D373162B2}"/>
              </a:ext>
            </a:extLst>
          </p:cNvPr>
          <p:cNvSpPr/>
          <p:nvPr/>
        </p:nvSpPr>
        <p:spPr>
          <a:xfrm>
            <a:off x="6223000" y="3556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2502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36A1C98-0CB6-46BA-8EB1-B6CE139153DC}"/>
              </a:ext>
            </a:extLst>
          </p:cNvPr>
          <p:cNvSpPr/>
          <p:nvPr/>
        </p:nvSpPr>
        <p:spPr>
          <a:xfrm>
            <a:off x="6413500" y="3746500"/>
            <a:ext cx="600177" cy="495710"/>
          </a:xfrm>
          <a:prstGeom prst="ellipse">
            <a:avLst/>
          </a:prstGeom>
          <a:solidFill>
            <a:srgbClr val="F2502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6F2191-8A93-46BD-8439-115E90C39C2D}"/>
              </a:ext>
            </a:extLst>
          </p:cNvPr>
          <p:cNvSpPr txBox="1"/>
          <p:nvPr/>
        </p:nvSpPr>
        <p:spPr>
          <a:xfrm>
            <a:off x="7048500" y="3746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Análisis de Riesgo Crediticio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C8AC5C-0016-4843-AEA5-CF19C427F02D}"/>
              </a:ext>
            </a:extLst>
          </p:cNvPr>
          <p:cNvSpPr txBox="1"/>
          <p:nvPr/>
        </p:nvSpPr>
        <p:spPr>
          <a:xfrm>
            <a:off x="6413500" y="4318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Identificar clientes que exceden límites de crédito y generar reportes de exposición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578D42-ACD8-4E0A-9E2A-EEEF15E50C2C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22" name="Graphic 22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7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AD73E1-EE7F-4ECD-9CEA-F0116DD330E8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Más Casos de Uso Estratégicos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E0FB25-8F03-4594-8E0F-CC3A5C2F47AB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7FBA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6425143-23FE-466A-AAE4-DE482310D47B}"/>
              </a:ext>
            </a:extLst>
          </p:cNvPr>
          <p:cNvSpPr/>
          <p:nvPr/>
        </p:nvSpPr>
        <p:spPr>
          <a:xfrm>
            <a:off x="762000" y="1270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B294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5E30D84-5624-4B31-ABF1-DC12B24B33A1}"/>
              </a:ext>
            </a:extLst>
          </p:cNvPr>
          <p:cNvSpPr/>
          <p:nvPr/>
        </p:nvSpPr>
        <p:spPr>
          <a:xfrm>
            <a:off x="952500" y="1460500"/>
            <a:ext cx="630903" cy="483420"/>
          </a:xfrm>
          <a:prstGeom prst="ellipse">
            <a:avLst/>
          </a:prstGeom>
          <a:solidFill>
            <a:srgbClr val="00B29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44C775-C46E-482C-BFB3-E60A0819362C}"/>
              </a:ext>
            </a:extLst>
          </p:cNvPr>
          <p:cNvSpPr txBox="1"/>
          <p:nvPr/>
        </p:nvSpPr>
        <p:spPr>
          <a:xfrm>
            <a:off x="1587500" y="1460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Procurement Inteligente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CFCC0B-453D-4625-A449-E78F660CBDD9}"/>
              </a:ext>
            </a:extLst>
          </p:cNvPr>
          <p:cNvSpPr txBox="1"/>
          <p:nvPr/>
        </p:nvSpPr>
        <p:spPr>
          <a:xfrm>
            <a:off x="952500" y="2032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Agentes que encuentran proveedores aprobados, liberan requisiciones y optimizan órdenes de compra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0C8DC27-132D-4706-96B7-92D62FF4EB93}"/>
              </a:ext>
            </a:extLst>
          </p:cNvPr>
          <p:cNvSpPr/>
          <p:nvPr/>
        </p:nvSpPr>
        <p:spPr>
          <a:xfrm>
            <a:off x="6223000" y="1270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EA1030A-7613-4CAE-AB7F-F5B91FEA08DA}"/>
              </a:ext>
            </a:extLst>
          </p:cNvPr>
          <p:cNvSpPr/>
          <p:nvPr/>
        </p:nvSpPr>
        <p:spPr>
          <a:xfrm>
            <a:off x="6413500" y="1460500"/>
            <a:ext cx="606322" cy="495710"/>
          </a:xfrm>
          <a:prstGeom prst="ellipse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C537F5-99DA-4DAD-BF1A-6C4C23EC7AAA}"/>
              </a:ext>
            </a:extLst>
          </p:cNvPr>
          <p:cNvSpPr txBox="1"/>
          <p:nvPr/>
        </p:nvSpPr>
        <p:spPr>
          <a:xfrm>
            <a:off x="7048500" y="1460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Analytics con Lenguaje Natural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0036DC-20A4-4A61-81A2-4FD7EB62D2D3}"/>
              </a:ext>
            </a:extLst>
          </p:cNvPr>
          <p:cNvSpPr txBox="1"/>
          <p:nvPr/>
        </p:nvSpPr>
        <p:spPr>
          <a:xfrm>
            <a:off x="6413500" y="2032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Consultar KPIs financieros y de supply chain en lenguaje natural sin escribir DAX ni navegar reportes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236D2B7-B435-426A-919D-5EA7AEC3739A}"/>
              </a:ext>
            </a:extLst>
          </p:cNvPr>
          <p:cNvSpPr/>
          <p:nvPr/>
        </p:nvSpPr>
        <p:spPr>
          <a:xfrm>
            <a:off x="762000" y="3556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8DB5807-BC99-4C4F-9B94-2E92BCB61B6C}"/>
              </a:ext>
            </a:extLst>
          </p:cNvPr>
          <p:cNvSpPr/>
          <p:nvPr/>
        </p:nvSpPr>
        <p:spPr>
          <a:xfrm>
            <a:off x="952500" y="3746500"/>
            <a:ext cx="624758" cy="483420"/>
          </a:xfrm>
          <a:prstGeom prst="ellipse">
            <a:avLst/>
          </a:prstGeom>
          <a:solidFill>
            <a:srgbClr val="7FBA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614429-1800-4513-A8CA-86B3731B460F}"/>
              </a:ext>
            </a:extLst>
          </p:cNvPr>
          <p:cNvSpPr txBox="1"/>
          <p:nvPr/>
        </p:nvSpPr>
        <p:spPr>
          <a:xfrm>
            <a:off x="1587500" y="3746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Cadena de Suministro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77C03A-BB9B-4EFE-B689-0BF371259FBC}"/>
              </a:ext>
            </a:extLst>
          </p:cNvPr>
          <p:cNvSpPr txBox="1"/>
          <p:nvPr/>
        </p:nvSpPr>
        <p:spPr>
          <a:xfrm>
            <a:off x="952500" y="4318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Crear órdenes de transferencia, gestionar almacenes y monitorear entregas de forma autónoma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3C94C8F-D2FA-44C9-A0B0-C781BD37F534}"/>
              </a:ext>
            </a:extLst>
          </p:cNvPr>
          <p:cNvSpPr/>
          <p:nvPr/>
        </p:nvSpPr>
        <p:spPr>
          <a:xfrm>
            <a:off x="6223000" y="3556000"/>
            <a:ext cx="5207000" cy="1968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E46FD3C-7CFA-4110-8A9D-C58D6A52CBA3}"/>
              </a:ext>
            </a:extLst>
          </p:cNvPr>
          <p:cNvSpPr/>
          <p:nvPr/>
        </p:nvSpPr>
        <p:spPr>
          <a:xfrm>
            <a:off x="6413500" y="3746500"/>
            <a:ext cx="637048" cy="495710"/>
          </a:xfrm>
          <a:prstGeom prst="ellipse">
            <a:avLst/>
          </a:prstGeom>
          <a:solidFill>
            <a:srgbClr val="FFB9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"/>
                <a:cs typeface="Segoe UI"/>
              </a:rPr>
              <a:t>08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CD3C4D-4876-448D-8112-9A68ECAF2ACA}"/>
              </a:ext>
            </a:extLst>
          </p:cNvPr>
          <p:cNvSpPr txBox="1"/>
          <p:nvPr/>
        </p:nvSpPr>
        <p:spPr>
          <a:xfrm>
            <a:off x="7048500" y="3746500"/>
            <a:ext cx="4191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  <a:latin typeface="Segoe UI Semibold"/>
                <a:cs typeface="Segoe UI Semibold"/>
              </a:rPr>
              <a:t>Agentes Multi-Sistema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9EEC055-6CD0-4A46-A0D8-4B33E1518E46}"/>
              </a:ext>
            </a:extLst>
          </p:cNvPr>
          <p:cNvSpPr txBox="1"/>
          <p:nvPr/>
        </p:nvSpPr>
        <p:spPr>
          <a:xfrm>
            <a:off x="6413500" y="4318000"/>
            <a:ext cx="4826000" cy="1016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Orquestar acciones entre Finance, Supply Chain, HR y Project Operations en una sola conversación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C3D123-C7CB-4DDC-AD06-4DDDB45C620A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22" name="Graphic 22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1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3CCB1F8-24BC-4158-B687-4CD798261226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De Estático a Dinámico: La Evolución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B3BF6B-84F0-450E-B957-E2ED863C16CA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FFB9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3A9C5C6-7387-4866-9569-99DABA78C937}"/>
              </a:ext>
            </a:extLst>
          </p:cNvPr>
          <p:cNvSpPr/>
          <p:nvPr/>
        </p:nvSpPr>
        <p:spPr>
          <a:xfrm>
            <a:off x="762000" y="1270000"/>
            <a:ext cx="5080000" cy="2222500"/>
          </a:xfrm>
          <a:prstGeom prst="roundRect">
            <a:avLst/>
          </a:prstGeom>
          <a:solidFill>
            <a:srgbClr val="1A1520"/>
          </a:solidFill>
          <a:ln w="25400" cap="flat" cmpd="sng" algn="ctr">
            <a:solidFill>
              <a:srgbClr val="F2502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D5F67D-D65A-4F68-AB84-EB119D7CC4F6}"/>
              </a:ext>
            </a:extLst>
          </p:cNvPr>
          <p:cNvSpPr txBox="1"/>
          <p:nvPr/>
        </p:nvSpPr>
        <p:spPr>
          <a:xfrm>
            <a:off x="952500" y="1371600"/>
            <a:ext cx="4699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F25022"/>
                </a:solidFill>
                <a:latin typeface="Segoe UI Semibold"/>
                <a:cs typeface="Segoe UI Semibold"/>
              </a:rPr>
              <a:t>ANTES: MCP Estático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475A64-AB5A-495B-8472-B9C15AA607F0}"/>
              </a:ext>
            </a:extLst>
          </p:cNvPr>
          <p:cNvSpPr txBox="1"/>
          <p:nvPr/>
        </p:nvSpPr>
        <p:spPr>
          <a:xfrm>
            <a:off x="952500" y="1803400"/>
            <a:ext cx="4699000" cy="1587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• Solo 13 herramientas predefinidas
• Acciones específicas limitadas
• Requería custom code y APIs
• Conector basado en Dataverse
• Se retirará en 2026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26578462-367F-4A63-A43B-1393686C7FCF}"/>
              </a:ext>
            </a:extLst>
          </p:cNvPr>
          <p:cNvSpPr/>
          <p:nvPr/>
        </p:nvSpPr>
        <p:spPr>
          <a:xfrm>
            <a:off x="5905500" y="2159000"/>
            <a:ext cx="381000" cy="381000"/>
          </a:xfrm>
          <a:prstGeom prst="rightArrow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7F426FA-0E35-43EF-9512-BC0BF014CCB8}"/>
              </a:ext>
            </a:extLst>
          </p:cNvPr>
          <p:cNvSpPr/>
          <p:nvPr/>
        </p:nvSpPr>
        <p:spPr>
          <a:xfrm>
            <a:off x="6350000" y="1270000"/>
            <a:ext cx="5080000" cy="2222500"/>
          </a:xfrm>
          <a:prstGeom prst="roundRect">
            <a:avLst/>
          </a:prstGeom>
          <a:solidFill>
            <a:srgbClr val="0A2015"/>
          </a:solidFill>
          <a:ln w="2540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072CA2-B463-4CC8-A25A-C22E37D57547}"/>
              </a:ext>
            </a:extLst>
          </p:cNvPr>
          <p:cNvSpPr txBox="1"/>
          <p:nvPr/>
        </p:nvSpPr>
        <p:spPr>
          <a:xfrm>
            <a:off x="6540500" y="1371600"/>
            <a:ext cx="4699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7FBA00"/>
                </a:solidFill>
                <a:latin typeface="Segoe UI Semibold"/>
                <a:cs typeface="Segoe UI Semibold"/>
              </a:rPr>
              <a:t>AHORA: MCP Dinámico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A6B5CAE-8C7D-4B86-AF57-2E019C3FA4D8}"/>
              </a:ext>
            </a:extLst>
          </p:cNvPr>
          <p:cNvSpPr txBox="1"/>
          <p:nvPr/>
        </p:nvSpPr>
        <p:spPr>
          <a:xfrm>
            <a:off x="6540500" y="1803400"/>
            <a:ext cx="4699000" cy="1587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• Miles de funciones ERP disponibles
• Navegación dinámica de formularios
• Sin custom code ni conectores
• APIs registradas dinámicamente
• Public Preview disponible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2F0AB81-8F81-48C5-803C-A54246B86D04}"/>
              </a:ext>
            </a:extLst>
          </p:cNvPr>
          <p:cNvSpPr/>
          <p:nvPr/>
        </p:nvSpPr>
        <p:spPr>
          <a:xfrm>
            <a:off x="762000" y="3810000"/>
            <a:ext cx="10668000" cy="1651000"/>
          </a:xfrm>
          <a:prstGeom prst="roundRect">
            <a:avLst/>
          </a:prstGeom>
          <a:solidFill>
            <a:srgbClr val="132B4A"/>
          </a:solidFill>
          <a:ln w="1270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63E8E1-55F3-4F6B-9041-FCF3F5C7521C}"/>
              </a:ext>
            </a:extLst>
          </p:cNvPr>
          <p:cNvSpPr txBox="1"/>
          <p:nvPr/>
        </p:nvSpPr>
        <p:spPr>
          <a:xfrm>
            <a:off x="952500" y="3911600"/>
            <a:ext cx="5080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b="1">
                <a:solidFill>
                  <a:srgbClr val="00A4EF"/>
                </a:solidFill>
                <a:latin typeface="Segoe UI Semibold"/>
                <a:cs typeface="Segoe UI Semibold"/>
              </a:rPr>
              <a:t>NUEVO: MCP Server para Analytics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F4CBB1D-7473-45D6-847C-90B338819CA0}"/>
              </a:ext>
            </a:extLst>
          </p:cNvPr>
          <p:cNvSpPr txBox="1"/>
          <p:nvPr/>
        </p:nvSpPr>
        <p:spPr>
          <a:xfrm>
            <a:off x="952500" y="4343400"/>
            <a:ext cx="102870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B8CEE8"/>
                </a:solidFill>
                <a:latin typeface="Segoe UI"/>
                <a:cs typeface="Segoe UI"/>
              </a:rPr>
              <a:t>Acceso gobernado a Business Performance Analytics. Preguntas analíticas en lenguaje natural con insights accionables y consultas DAX generadas automáticamente.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55A0B9-93E9-4E22-B986-8F6F8594AE24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16" name="Graphic 16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91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B3078C-68B6-4538-92A5-EC54165FDE76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La Ventaja Competitiva Real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28DB74-0D61-4D1F-982F-D0C960EE691C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F2502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CE03EC6-BAB1-4F25-8414-C55E3F2B1994}"/>
              </a:ext>
            </a:extLst>
          </p:cNvPr>
          <p:cNvSpPr/>
          <p:nvPr/>
        </p:nvSpPr>
        <p:spPr>
          <a:xfrm>
            <a:off x="762000" y="1270000"/>
            <a:ext cx="3302000" cy="2222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9DE864-CEAC-4A43-8463-D8229E9C2EDB}"/>
              </a:ext>
            </a:extLst>
          </p:cNvPr>
          <p:cNvSpPr txBox="1"/>
          <p:nvPr/>
        </p:nvSpPr>
        <p:spPr>
          <a:xfrm>
            <a:off x="952500" y="2133600"/>
            <a:ext cx="2921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700" b="1">
                <a:solidFill>
                  <a:srgbClr val="FFFFFF"/>
                </a:solidFill>
                <a:latin typeface="Segoe UI Semibold"/>
                <a:cs typeface="Segoe UI Semibold"/>
              </a:rPr>
              <a:t>Sin Código Custom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7DC633-4983-4D93-9029-F72A99DF5F4D}"/>
              </a:ext>
            </a:extLst>
          </p:cNvPr>
          <p:cNvSpPr txBox="1"/>
          <p:nvPr/>
        </p:nvSpPr>
        <p:spPr>
          <a:xfrm>
            <a:off x="952500" y="2540000"/>
            <a:ext cx="2921000" cy="825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Los agentes realizan cualquier función disponible en la interfaz sin necesidad de código, conectores ni APIs personalizadas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671D4E3-DF98-43E3-9254-877BCE2F1720}"/>
              </a:ext>
            </a:extLst>
          </p:cNvPr>
          <p:cNvSpPr/>
          <p:nvPr/>
        </p:nvSpPr>
        <p:spPr>
          <a:xfrm>
            <a:off x="4445000" y="1270000"/>
            <a:ext cx="3302000" cy="2222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75509C-565D-46EE-B600-94916FA5F454}"/>
              </a:ext>
            </a:extLst>
          </p:cNvPr>
          <p:cNvSpPr txBox="1"/>
          <p:nvPr/>
        </p:nvSpPr>
        <p:spPr>
          <a:xfrm>
            <a:off x="4635500" y="2133600"/>
            <a:ext cx="2921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700" b="1">
                <a:solidFill>
                  <a:srgbClr val="FFFFFF"/>
                </a:solidFill>
                <a:latin typeface="Segoe UI Semibold"/>
                <a:cs typeface="Segoe UI Semibold"/>
              </a:rPr>
              <a:t>Gobernanza Integrada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D8BB933-EAD9-4193-B198-EF7B2954816A}"/>
              </a:ext>
            </a:extLst>
          </p:cNvPr>
          <p:cNvSpPr txBox="1"/>
          <p:nvPr/>
        </p:nvSpPr>
        <p:spPr>
          <a:xfrm>
            <a:off x="4635500" y="2540000"/>
            <a:ext cx="2921000" cy="825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Seguridad basada en roles, permisos y auditabilidad. La IA opera dentro de contratos de contexto gobernados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5C68769-8F92-4F82-970C-228C00528C0A}"/>
              </a:ext>
            </a:extLst>
          </p:cNvPr>
          <p:cNvSpPr/>
          <p:nvPr/>
        </p:nvSpPr>
        <p:spPr>
          <a:xfrm>
            <a:off x="8128000" y="1270000"/>
            <a:ext cx="3302000" cy="2222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628487-2151-4ACE-9FC6-72FC20B42119}"/>
              </a:ext>
            </a:extLst>
          </p:cNvPr>
          <p:cNvSpPr txBox="1"/>
          <p:nvPr/>
        </p:nvSpPr>
        <p:spPr>
          <a:xfrm>
            <a:off x="8318500" y="2133600"/>
            <a:ext cx="2921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700" b="1">
                <a:solidFill>
                  <a:srgbClr val="FFFFFF"/>
                </a:solidFill>
                <a:latin typeface="Segoe UI Semibold"/>
                <a:cs typeface="Segoe UI Semibold"/>
              </a:rPr>
              <a:t>Tiempo de Valor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B3D5B5C-932D-41AC-BD57-8804547BA930}"/>
              </a:ext>
            </a:extLst>
          </p:cNvPr>
          <p:cNvSpPr txBox="1"/>
          <p:nvPr/>
        </p:nvSpPr>
        <p:spPr>
          <a:xfrm>
            <a:off x="8318500" y="2540000"/>
            <a:ext cx="2921000" cy="825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Desarrollo rápido de agentes que ejecutan procesos de negocio autónomamente con mínima dependencia técnica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EB13222-B2C3-4D16-82E6-9D45F6D5E7DD}"/>
              </a:ext>
            </a:extLst>
          </p:cNvPr>
          <p:cNvSpPr/>
          <p:nvPr/>
        </p:nvSpPr>
        <p:spPr>
          <a:xfrm>
            <a:off x="762000" y="3810000"/>
            <a:ext cx="10668000" cy="1651000"/>
          </a:xfrm>
          <a:prstGeom prst="roundRect">
            <a:avLst/>
          </a:prstGeom>
          <a:solidFill>
            <a:srgbClr val="132B4A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6A4DA4-62B3-4E43-B126-119FA5A5D947}"/>
              </a:ext>
            </a:extLst>
          </p:cNvPr>
          <p:cNvSpPr txBox="1"/>
          <p:nvPr/>
        </p:nvSpPr>
        <p:spPr>
          <a:xfrm>
            <a:off x="952500" y="3937000"/>
            <a:ext cx="10287000" cy="381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000" b="1">
                <a:solidFill>
                  <a:srgbClr val="00A4EF"/>
                </a:solidFill>
                <a:latin typeface="Segoe UI Semibold"/>
                <a:cs typeface="Segoe UI Semibold"/>
              </a:rPr>
              <a:t>Del Sistema de Registro al Sistema de Acción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68C02D8-590D-4727-80D7-DFCBB08AF80E}"/>
              </a:ext>
            </a:extLst>
          </p:cNvPr>
          <p:cNvSpPr txBox="1"/>
          <p:nvPr/>
        </p:nvSpPr>
        <p:spPr>
          <a:xfrm>
            <a:off x="952500" y="4381500"/>
            <a:ext cx="10287000" cy="889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500">
                <a:solidFill>
                  <a:srgbClr val="B8CEE8"/>
                </a:solidFill>
                <a:latin typeface="Segoe UI"/>
                <a:cs typeface="Segoe UI"/>
              </a:rPr>
              <a:t>MCP transforma el ERP de un sistema pasivo a un participante activo en las decisiones de negocio. Los agentes no solo analizan datos — toman acción de forma segura, contextual e inteligente.</a:t>
            </a:r>
          </a:p>
        </p:txBody>
      </p:sp>
      <p:pic>
        <p:nvPicPr>
          <p:cNvPr id="21" name="Graphic 21" descr="No-code icon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1400" y="1422400"/>
            <a:ext cx="558800" cy="558800"/>
          </a:xfrm>
          <a:prstGeom prst="rect">
            <a:avLst/>
          </a:prstGeom>
        </p:spPr>
      </p:pic>
      <p:pic>
        <p:nvPicPr>
          <p:cNvPr id="22" name="Graphic 22" descr="Governance icon"/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24400" y="1422400"/>
            <a:ext cx="558800" cy="558800"/>
          </a:xfrm>
          <a:prstGeom prst="rect">
            <a:avLst/>
          </a:prstGeom>
        </p:spPr>
      </p:pic>
      <p:pic>
        <p:nvPicPr>
          <p:cNvPr id="23" name="Graphic 23" descr="Speed icon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07400" y="1422400"/>
            <a:ext cx="558800" cy="558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049846A-B876-4F17-9672-9EA2198C027E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24" name="Graphic 24" descr="DR logo mini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8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B90351-BD2C-458C-AACA-37E9C50B07EF}"/>
              </a:ext>
            </a:extLst>
          </p:cNvPr>
          <p:cNvSpPr txBox="1"/>
          <p:nvPr/>
        </p:nvSpPr>
        <p:spPr>
          <a:xfrm>
            <a:off x="762000" y="381000"/>
            <a:ext cx="10668000" cy="635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800" b="1">
                <a:solidFill>
                  <a:srgbClr val="FFFFFF"/>
                </a:solidFill>
                <a:latin typeface="Segoe UI Semibold"/>
                <a:cs typeface="Segoe UI Semibold"/>
              </a:rPr>
              <a:t>Cómo Comenzar: Tu Hoja de Ruta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FCA02D-BA5D-45D1-A5D9-E738A29C185D}"/>
              </a:ext>
            </a:extLst>
          </p:cNvPr>
          <p:cNvSpPr/>
          <p:nvPr/>
        </p:nvSpPr>
        <p:spPr>
          <a:xfrm>
            <a:off x="762000" y="1041400"/>
            <a:ext cx="1270000" cy="50800"/>
          </a:xfrm>
          <a:prstGeom prst="rect">
            <a:avLst/>
          </a:prstGeom>
          <a:solidFill>
            <a:srgbClr val="00B294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1FE0F22-DCCC-4C7B-A058-7A90B4E51E50}"/>
              </a:ext>
            </a:extLst>
          </p:cNvPr>
          <p:cNvSpPr/>
          <p:nvPr/>
        </p:nvSpPr>
        <p:spPr>
          <a:xfrm>
            <a:off x="762000" y="1270000"/>
            <a:ext cx="2476500" cy="2349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79D2529-4F0E-4D9C-B3BD-C6AC36BC5192}"/>
              </a:ext>
            </a:extLst>
          </p:cNvPr>
          <p:cNvSpPr/>
          <p:nvPr/>
        </p:nvSpPr>
        <p:spPr>
          <a:xfrm>
            <a:off x="1746250" y="1371600"/>
            <a:ext cx="508000" cy="508000"/>
          </a:xfrm>
          <a:prstGeom prst="ellipse">
            <a:avLst/>
          </a:prstGeom>
          <a:solidFill>
            <a:srgbClr val="00A4EF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B067DDB-4B71-4A7E-A95B-9A77E1CB64C4}"/>
              </a:ext>
            </a:extLst>
          </p:cNvPr>
          <p:cNvSpPr txBox="1"/>
          <p:nvPr/>
        </p:nvSpPr>
        <p:spPr>
          <a:xfrm>
            <a:off x="889000" y="19685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 Semibold"/>
                <a:cs typeface="Segoe UI Semibold"/>
              </a:rPr>
              <a:t>Preparar Entorno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3813286-993E-4AEA-84DA-E26E667E1F2A}"/>
              </a:ext>
            </a:extLst>
          </p:cNvPr>
          <p:cNvSpPr txBox="1"/>
          <p:nvPr/>
        </p:nvSpPr>
        <p:spPr>
          <a:xfrm>
            <a:off x="889000" y="23495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D365 F&amp;O v10.0.47+
Tier 2 o superior
Habilitar feature flag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D021283-BA66-487D-9F11-F5768E0D900A}"/>
              </a:ext>
            </a:extLst>
          </p:cNvPr>
          <p:cNvSpPr/>
          <p:nvPr/>
        </p:nvSpPr>
        <p:spPr>
          <a:xfrm>
            <a:off x="3467100" y="1270000"/>
            <a:ext cx="2476500" cy="2349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5A86EF5F-A804-4D17-9525-FEC0F6CAA0C5}"/>
              </a:ext>
            </a:extLst>
          </p:cNvPr>
          <p:cNvSpPr/>
          <p:nvPr/>
        </p:nvSpPr>
        <p:spPr>
          <a:xfrm>
            <a:off x="4451350" y="1371600"/>
            <a:ext cx="508000" cy="508000"/>
          </a:xfrm>
          <a:prstGeom prst="ellipse">
            <a:avLst/>
          </a:prstGeom>
          <a:solidFill>
            <a:srgbClr val="7FBA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01BDA52-3641-4559-9EF9-CF3FEB1314C8}"/>
              </a:ext>
            </a:extLst>
          </p:cNvPr>
          <p:cNvSpPr txBox="1"/>
          <p:nvPr/>
        </p:nvSpPr>
        <p:spPr>
          <a:xfrm>
            <a:off x="3594100" y="19685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 Semibold"/>
                <a:cs typeface="Segoe UI Semibold"/>
              </a:rPr>
              <a:t>Configurar MCP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EC6481-599E-4C08-99F9-207B02C9161C}"/>
              </a:ext>
            </a:extLst>
          </p:cNvPr>
          <p:cNvSpPr txBox="1"/>
          <p:nvPr/>
        </p:nvSpPr>
        <p:spPr>
          <a:xfrm>
            <a:off x="3594100" y="23495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Feature Management
Allowed MCP Clients
Conexión Dataverse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7472B55B-E539-40B7-B22A-58B9CCDA03D6}"/>
              </a:ext>
            </a:extLst>
          </p:cNvPr>
          <p:cNvSpPr/>
          <p:nvPr/>
        </p:nvSpPr>
        <p:spPr>
          <a:xfrm>
            <a:off x="6172200" y="1270000"/>
            <a:ext cx="2476500" cy="2349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2BBC8B2-9E70-4AB6-9D82-41EC94377D3F}"/>
              </a:ext>
            </a:extLst>
          </p:cNvPr>
          <p:cNvSpPr/>
          <p:nvPr/>
        </p:nvSpPr>
        <p:spPr>
          <a:xfrm>
            <a:off x="7156450" y="1371600"/>
            <a:ext cx="508000" cy="508000"/>
          </a:xfrm>
          <a:prstGeom prst="ellipse">
            <a:avLst/>
          </a:prstGeom>
          <a:solidFill>
            <a:srgbClr val="FFB90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81C0122-015E-4DA1-AA5F-5083DC387380}"/>
              </a:ext>
            </a:extLst>
          </p:cNvPr>
          <p:cNvSpPr txBox="1"/>
          <p:nvPr/>
        </p:nvSpPr>
        <p:spPr>
          <a:xfrm>
            <a:off x="6299200" y="19685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 Semibold"/>
                <a:cs typeface="Segoe UI Semibold"/>
              </a:rPr>
              <a:t>Crear Agente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2337CED-1281-4F2C-937D-71FDC0E4D2C5}"/>
              </a:ext>
            </a:extLst>
          </p:cNvPr>
          <p:cNvSpPr txBox="1"/>
          <p:nvPr/>
        </p:nvSpPr>
        <p:spPr>
          <a:xfrm>
            <a:off x="6299200" y="23495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Copilot Studio
Añadir MCP Server
Seleccionar modelo AI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BBF6DBBB-2201-447B-BF94-DC4B1FDEE993}"/>
              </a:ext>
            </a:extLst>
          </p:cNvPr>
          <p:cNvSpPr/>
          <p:nvPr/>
        </p:nvSpPr>
        <p:spPr>
          <a:xfrm>
            <a:off x="8877300" y="1270000"/>
            <a:ext cx="2476500" cy="23495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25022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3C4B67CF-93DC-4FD0-9215-78C4D3C9D528}"/>
              </a:ext>
            </a:extLst>
          </p:cNvPr>
          <p:cNvSpPr/>
          <p:nvPr/>
        </p:nvSpPr>
        <p:spPr>
          <a:xfrm>
            <a:off x="9861550" y="1371600"/>
            <a:ext cx="508000" cy="508000"/>
          </a:xfrm>
          <a:prstGeom prst="ellipse">
            <a:avLst/>
          </a:prstGeom>
          <a:solidFill>
            <a:srgbClr val="F25022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0" anchor="ctr" anchorCtr="0">
            <a:noAutofit/>
          </a:bodyPr>
          <a:lstStyle/>
          <a:p>
            <a:pPr algn="l"/>
            <a:r>
              <a:rPr lang="en-US" b="1">
                <a:solidFill>
                  <a:srgbClr val="FFFFFF"/>
                </a:solidFill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3DE493A-D74F-44B3-A3E5-2DD4A3FBDBCF}"/>
              </a:ext>
            </a:extLst>
          </p:cNvPr>
          <p:cNvSpPr txBox="1"/>
          <p:nvPr/>
        </p:nvSpPr>
        <p:spPr>
          <a:xfrm>
            <a:off x="9004300" y="1968500"/>
            <a:ext cx="22225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 b="1">
                <a:solidFill>
                  <a:srgbClr val="FFFFFF"/>
                </a:solidFill>
                <a:latin typeface="Segoe UI Semibold"/>
                <a:cs typeface="Segoe UI Semibold"/>
              </a:rPr>
              <a:t>Desplegar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0D05040-86AD-4D24-B9F6-A1848A77B08A}"/>
              </a:ext>
            </a:extLst>
          </p:cNvPr>
          <p:cNvSpPr txBox="1"/>
          <p:nvPr/>
        </p:nvSpPr>
        <p:spPr>
          <a:xfrm>
            <a:off x="9004300" y="2349500"/>
            <a:ext cx="2222500" cy="1079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Teams o Sidecar
Configurar seguridad
Iterar y optimizar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AEB4C905-FC66-4FFA-8768-9CAA311B5319}"/>
              </a:ext>
            </a:extLst>
          </p:cNvPr>
          <p:cNvSpPr/>
          <p:nvPr/>
        </p:nvSpPr>
        <p:spPr>
          <a:xfrm>
            <a:off x="762000" y="3873500"/>
            <a:ext cx="10668000" cy="1587500"/>
          </a:xfrm>
          <a:prstGeom prst="roundRect">
            <a:avLst/>
          </a:prstGeom>
          <a:solidFill>
            <a:srgbClr val="132B4A"/>
          </a:solidFill>
          <a:ln w="12700" cap="flat" cmpd="sng" algn="ctr">
            <a:solidFill>
              <a:srgbClr val="00B294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15FCC32-EA95-4A17-B45D-BEC43CD138FD}"/>
              </a:ext>
            </a:extLst>
          </p:cNvPr>
          <p:cNvSpPr txBox="1"/>
          <p:nvPr/>
        </p:nvSpPr>
        <p:spPr>
          <a:xfrm>
            <a:off x="952500" y="3962400"/>
            <a:ext cx="3810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700" b="1">
                <a:solidFill>
                  <a:srgbClr val="00B294"/>
                </a:solidFill>
                <a:latin typeface="Segoe UI Semibold"/>
                <a:cs typeface="Segoe UI Semibold"/>
              </a:rPr>
              <a:t>Mejores Prácticas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DD112E5-165B-492C-B0C8-DA879C2F034D}"/>
              </a:ext>
            </a:extLst>
          </p:cNvPr>
          <p:cNvSpPr txBox="1"/>
          <p:nvPr/>
        </p:nvSpPr>
        <p:spPr>
          <a:xfrm>
            <a:off x="952500" y="4343400"/>
            <a:ext cx="10287000" cy="952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B8CEE8"/>
                </a:solidFill>
                <a:latin typeface="Segoe UI"/>
                <a:cs typeface="Segoe UI"/>
              </a:rPr>
              <a:t>• Modelo recomendado: Claude Sonnet 4.5 para mejor tasa de éxito
• Usar Data Tools para CRUD (mejor rendimiento vs Form Tools)
• Habilitar orquestación con IA generativa en el agente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423465-B3A4-4AD6-A9ED-EAB46C2DA5F7}"/>
              </a:ext>
            </a:extLst>
          </p:cNvPr>
          <p:cNvSpPr txBox="1"/>
          <p:nvPr/>
        </p:nvSpPr>
        <p:spPr>
          <a:xfrm>
            <a:off x="7366000" y="5867400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43" name="Graphic 43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880100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96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930AEEC5-F025-40DF-B024-C3C1DB456FEC}"/>
              </a:ext>
            </a:extLst>
          </p:cNvPr>
          <p:cNvSpPr txBox="1"/>
          <p:nvPr/>
        </p:nvSpPr>
        <p:spPr>
          <a:xfrm>
            <a:off x="1270000" y="1524000"/>
            <a:ext cx="9652000" cy="1524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3600" b="1">
                <a:solidFill>
                  <a:srgbClr val="FFFFFF"/>
                </a:solidFill>
                <a:latin typeface="Segoe UI Semibold"/>
                <a:cs typeface="Segoe UI Semibold"/>
              </a:rPr>
              <a:t>Transforma tu ERP
en un Sistema de Acción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CF9B18-F8EB-4096-A510-E04C14F5075D}"/>
              </a:ext>
            </a:extLst>
          </p:cNvPr>
          <p:cNvSpPr txBox="1"/>
          <p:nvPr/>
        </p:nvSpPr>
        <p:spPr>
          <a:xfrm>
            <a:off x="1270000" y="3175000"/>
            <a:ext cx="9652000" cy="5080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200" b="1">
                <a:solidFill>
                  <a:srgbClr val="00A4EF"/>
                </a:solidFill>
                <a:latin typeface="Segoe UI"/>
                <a:cs typeface="Segoe UI"/>
              </a:rPr>
              <a:t>Dynamics 365 Finance &amp; Operations + MCP Server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3B52D8F-A934-4852-AEDE-A0F099DAD869}"/>
              </a:ext>
            </a:extLst>
          </p:cNvPr>
          <p:cNvSpPr/>
          <p:nvPr/>
        </p:nvSpPr>
        <p:spPr>
          <a:xfrm>
            <a:off x="762000" y="4064000"/>
            <a:ext cx="3302000" cy="6350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00A4EF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524DFD-0F39-4B98-A148-133B3ADBF146}"/>
              </a:ext>
            </a:extLst>
          </p:cNvPr>
          <p:cNvSpPr txBox="1"/>
          <p:nvPr/>
        </p:nvSpPr>
        <p:spPr>
          <a:xfrm>
            <a:off x="889000" y="4165600"/>
            <a:ext cx="3048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600" b="1">
                <a:solidFill>
                  <a:srgbClr val="00A4EF"/>
                </a:solidFill>
                <a:latin typeface="Segoe UI"/>
                <a:cs typeface="Segoe UI"/>
              </a:rPr>
              <a:t>Documentación Oficial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678D0A5-8994-4CC3-9EB4-565797BE860C}"/>
              </a:ext>
            </a:extLst>
          </p:cNvPr>
          <p:cNvSpPr/>
          <p:nvPr/>
        </p:nvSpPr>
        <p:spPr>
          <a:xfrm>
            <a:off x="4445000" y="4064000"/>
            <a:ext cx="3302000" cy="6350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7FBA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1B680F-68E9-482F-B475-47C915F60719}"/>
              </a:ext>
            </a:extLst>
          </p:cNvPr>
          <p:cNvSpPr txBox="1"/>
          <p:nvPr/>
        </p:nvSpPr>
        <p:spPr>
          <a:xfrm>
            <a:off x="4572000" y="4165600"/>
            <a:ext cx="3048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600" b="1">
                <a:solidFill>
                  <a:srgbClr val="7FBA00"/>
                </a:solidFill>
                <a:latin typeface="Segoe UI"/>
                <a:cs typeface="Segoe UI"/>
              </a:rPr>
              <a:t>Copilot Studio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DB36A3E-02C0-4A1D-B04C-3AE79FA8E112}"/>
              </a:ext>
            </a:extLst>
          </p:cNvPr>
          <p:cNvSpPr/>
          <p:nvPr/>
        </p:nvSpPr>
        <p:spPr>
          <a:xfrm>
            <a:off x="8128000" y="4064000"/>
            <a:ext cx="3302000" cy="635000"/>
          </a:xfrm>
          <a:prstGeom prst="roundRect">
            <a:avLst/>
          </a:prstGeom>
          <a:solidFill>
            <a:srgbClr val="0F2440"/>
          </a:solidFill>
          <a:ln w="19050" cap="flat" cmpd="sng" algn="ctr">
            <a:solidFill>
              <a:srgbClr val="FFB900"/>
            </a:solidFill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7BC095-E95D-4859-B5F5-979BB3224187}"/>
              </a:ext>
            </a:extLst>
          </p:cNvPr>
          <p:cNvSpPr txBox="1"/>
          <p:nvPr/>
        </p:nvSpPr>
        <p:spPr>
          <a:xfrm>
            <a:off x="8255000" y="4165600"/>
            <a:ext cx="3048000" cy="4445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ctr" anchorCtr="0">
            <a:spAutoFit/>
          </a:bodyPr>
          <a:lstStyle/>
          <a:p>
            <a:pPr algn="l"/>
            <a:r>
              <a:rPr lang="en-US" sz="1600" b="1">
                <a:solidFill>
                  <a:srgbClr val="FFB900"/>
                </a:solidFill>
                <a:latin typeface="Segoe UI"/>
                <a:cs typeface="Segoe UI"/>
              </a:rPr>
              <a:t>Public Preview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942E252-145E-4D0B-AFBD-A1BFC5DAAF31}"/>
              </a:ext>
            </a:extLst>
          </p:cNvPr>
          <p:cNvSpPr txBox="1"/>
          <p:nvPr/>
        </p:nvSpPr>
        <p:spPr>
          <a:xfrm>
            <a:off x="4318000" y="4927600"/>
            <a:ext cx="4064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6B8BA8"/>
                </a:solidFill>
                <a:latin typeface="Segoe UI"/>
                <a:cs typeface="Segoe UI"/>
              </a:rPr>
              <a:t>www.dynamicsrepublic.com | Juan Bravo Vargas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295DF6-6C15-4525-A3D5-F4FEF80BF1DC}"/>
              </a:ext>
            </a:extLst>
          </p:cNvPr>
          <p:cNvSpPr txBox="1"/>
          <p:nvPr/>
        </p:nvSpPr>
        <p:spPr>
          <a:xfrm>
            <a:off x="4318000" y="4927600"/>
            <a:ext cx="4064000" cy="355600"/>
          </a:xfrm>
          <a:prstGeom prst="rect">
            <a:avLst/>
          </a:prstGeom>
          <a:noFill/>
          <a:ln>
            <a:noFill/>
          </a:ln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800">
                <a:solidFill>
                  <a:srgbClr val="3A5570"/>
                </a:solidFill>
                <a:latin typeface="Segoe UI"/>
                <a:cs typeface="Segoe UI"/>
              </a:rPr>
              <a:t>dynamicsrepublic.com | Juan Bravo Vargas</a:t>
            </a:r>
          </a:p>
        </p:txBody>
      </p:sp>
      <p:pic>
        <p:nvPicPr>
          <p:cNvPr id="27" name="Graphic 27" descr="Dynamics Republic logo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7000" y="49276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364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"/>
          <p:cNvSpPr txBox="1"/>
          <p:nvPr/>
        </p:nvSpPr>
        <p:spPr>
          <a:xfrm>
            <a:off x="508000" y="1905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/>
          <a:lstStyle/>
          <a:p>
            <a:r>
              <a:rPr lang="es-ES" sz="2800" b="1" dirty="0">
                <a:solidFill>
                  <a:srgbClr val="FFFFFF"/>
                </a:solidFill>
                <a:latin typeface="Segoe UI Semibold"/>
              </a:rPr>
              <a:t>Recursos</a:t>
            </a:r>
            <a:r>
              <a:rPr lang="es-ES" sz="4000" b="1" dirty="0">
                <a:solidFill>
                  <a:srgbClr val="FFFFFF"/>
                </a:solidFill>
                <a:latin typeface="Segoe UI Semibold"/>
              </a:rPr>
              <a:t> </a:t>
            </a:r>
            <a:r>
              <a:rPr lang="es-ES" sz="2800" b="1" dirty="0">
                <a:solidFill>
                  <a:srgbClr val="FFFFFF"/>
                </a:solidFill>
                <a:latin typeface="Segoe UI Semibold"/>
              </a:rPr>
              <a:t>Oficiales</a:t>
            </a:r>
            <a:r>
              <a:rPr lang="es-ES" sz="4000" b="1" dirty="0">
                <a:solidFill>
                  <a:srgbClr val="FFFFFF"/>
                </a:solidFill>
                <a:latin typeface="Segoe UI Semibold"/>
              </a:rPr>
              <a:t> </a:t>
            </a:r>
            <a:r>
              <a:rPr lang="es-ES" sz="2800" b="1" dirty="0">
                <a:solidFill>
                  <a:srgbClr val="FFFFFF"/>
                </a:solidFill>
                <a:latin typeface="Segoe UI Semibold"/>
              </a:rPr>
              <a:t>Microsoft</a:t>
            </a:r>
          </a:p>
        </p:txBody>
      </p:sp>
      <p:sp>
        <p:nvSpPr>
          <p:cNvPr id="51" name="AccentLine"/>
          <p:cNvSpPr/>
          <p:nvPr/>
        </p:nvSpPr>
        <p:spPr>
          <a:xfrm>
            <a:off x="508000" y="875890"/>
            <a:ext cx="1016000" cy="38100"/>
          </a:xfrm>
          <a:prstGeom prst="roundRect">
            <a:avLst/>
          </a:prstGeom>
          <a:solidFill>
            <a:srgbClr val="00A4EF"/>
          </a:solidFill>
          <a:ln>
            <a:noFill/>
          </a:ln>
        </p:spPr>
        <p:txBody>
          <a:bodyPr/>
          <a:lstStyle/>
          <a:p>
            <a:endParaRPr lang="en-US" sz="3600"/>
          </a:p>
        </p:txBody>
      </p:sp>
      <p:sp>
        <p:nvSpPr>
          <p:cNvPr id="52" name="Box1"/>
          <p:cNvSpPr/>
          <p:nvPr/>
        </p:nvSpPr>
        <p:spPr>
          <a:xfrm>
            <a:off x="508000" y="1063932"/>
            <a:ext cx="5461000" cy="2726812"/>
          </a:xfrm>
          <a:prstGeom prst="roundRect">
            <a:avLst/>
          </a:prstGeom>
          <a:solidFill>
            <a:srgbClr val="0F2440"/>
          </a:solidFill>
          <a:ln w="12700">
            <a:solidFill>
              <a:srgbClr val="00A4EF"/>
            </a:solidFill>
          </a:ln>
        </p:spPr>
        <p:txBody>
          <a:bodyPr/>
          <a:lstStyle/>
          <a:p>
            <a:endParaRPr lang="en-US" sz="4800"/>
          </a:p>
        </p:txBody>
      </p:sp>
      <p:sp>
        <p:nvSpPr>
          <p:cNvPr id="53" name="DocContent"/>
          <p:cNvSpPr txBox="1"/>
          <p:nvPr/>
        </p:nvSpPr>
        <p:spPr>
          <a:xfrm>
            <a:off x="635000" y="1029519"/>
            <a:ext cx="5207000" cy="24765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/>
          <a:lstStyle/>
          <a:p>
            <a:pPr>
              <a:buNone/>
            </a:pPr>
            <a:r>
              <a:rPr lang="es-ES" sz="2000" b="1" dirty="0">
                <a:solidFill>
                  <a:srgbClr val="00A4EF"/>
                </a:solidFill>
                <a:latin typeface="Segoe UI Semibold"/>
              </a:rPr>
              <a:t>Documentación Técnica</a:t>
            </a:r>
          </a:p>
          <a:p>
            <a:pPr>
              <a:spcBef>
                <a:spcPts val="4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Usar MCP para F&amp;O: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learn.microsoft.com/dynamics365/fin-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ops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core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dev-itpro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copilot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copilot-mcp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Construir agente con MCP: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learn.microsoft.com/dynamics365/fin-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ops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core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dev-itpro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copilot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build-agent-mcp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MCP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Analytics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Overview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learn.microsoft.com/dynamics365/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finance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business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-performance-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analytics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erp-analytics-mcp-overview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MCP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Analytics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FAQ: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learn.microsoft.com/dynamics365/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finance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business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-performance-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analytics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erp-analytics-mcp-faq</a:t>
            </a:r>
          </a:p>
        </p:txBody>
      </p:sp>
      <p:sp>
        <p:nvSpPr>
          <p:cNvPr id="54" name="Box2"/>
          <p:cNvSpPr/>
          <p:nvPr/>
        </p:nvSpPr>
        <p:spPr>
          <a:xfrm>
            <a:off x="6223000" y="1076222"/>
            <a:ext cx="5461000" cy="2726812"/>
          </a:xfrm>
          <a:prstGeom prst="roundRect">
            <a:avLst/>
          </a:prstGeom>
          <a:solidFill>
            <a:srgbClr val="0F2440"/>
          </a:solidFill>
          <a:ln w="12700">
            <a:solidFill>
              <a:srgbClr val="7FBA00"/>
            </a:solidFill>
          </a:ln>
        </p:spPr>
        <p:txBody>
          <a:bodyPr/>
          <a:lstStyle/>
          <a:p>
            <a:endParaRPr lang="en-US" sz="3600"/>
          </a:p>
        </p:txBody>
      </p:sp>
      <p:sp>
        <p:nvSpPr>
          <p:cNvPr id="55" name="BlogContent"/>
          <p:cNvSpPr txBox="1"/>
          <p:nvPr/>
        </p:nvSpPr>
        <p:spPr>
          <a:xfrm>
            <a:off x="6350000" y="1029519"/>
            <a:ext cx="5207000" cy="24765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/>
          <a:lstStyle/>
          <a:p>
            <a:pPr>
              <a:buNone/>
            </a:pPr>
            <a:r>
              <a:rPr lang="es-ES" sz="2000" b="1" dirty="0">
                <a:solidFill>
                  <a:srgbClr val="7FBA00"/>
                </a:solidFill>
                <a:latin typeface="Segoe UI Semibold"/>
              </a:rPr>
              <a:t>Blogs Oficiales Microsoft</a:t>
            </a:r>
            <a:endParaRPr lang="es-ES" sz="2000" b="1" dirty="0">
              <a:solidFill>
                <a:srgbClr val="7FBA00"/>
              </a:solidFill>
              <a:latin typeface="Segoe UI Semibold"/>
              <a:cs typeface="Segoe UI Semibold"/>
            </a:endParaRPr>
          </a:p>
          <a:p>
            <a:pPr>
              <a:spcBef>
                <a:spcPts val="400"/>
              </a:spcBef>
              <a:buNone/>
            </a:pP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Build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2025 -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The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Autonomous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Enterprise: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microsoft.com/dynamics-365/blog/.../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the-autonomous-enterprise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...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Ignite 2025 - MCP Server Dinámico: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microsoft.com/dynamics-365/blog/.../dynamics-365-erp-model-context-protocol/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Ignite 2025 -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Powering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Frontier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Firms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microsoft.com/dynamics-365/blog/.../microsoft-ignite-2025-powering...</a:t>
            </a:r>
          </a:p>
          <a:p>
            <a:pPr>
              <a:spcBef>
                <a:spcPts val="300"/>
              </a:spcBef>
              <a:buNone/>
            </a:pP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Convergence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2025 -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Agentic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ERP: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microsoft.com/dynamics-365/blog/.../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the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-era-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of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agentic-business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...</a:t>
            </a:r>
          </a:p>
        </p:txBody>
      </p:sp>
      <p:sp>
        <p:nvSpPr>
          <p:cNvPr id="56" name="Box3"/>
          <p:cNvSpPr/>
          <p:nvPr/>
        </p:nvSpPr>
        <p:spPr>
          <a:xfrm>
            <a:off x="508000" y="3943145"/>
            <a:ext cx="5461000" cy="1651000"/>
          </a:xfrm>
          <a:prstGeom prst="roundRect">
            <a:avLst/>
          </a:prstGeom>
          <a:solidFill>
            <a:srgbClr val="0F2440"/>
          </a:solidFill>
          <a:ln w="12700">
            <a:solidFill>
              <a:srgbClr val="FFB900"/>
            </a:solidFill>
          </a:ln>
        </p:spPr>
        <p:txBody>
          <a:bodyPr/>
          <a:lstStyle/>
          <a:p>
            <a:endParaRPr lang="en-US" sz="3600"/>
          </a:p>
        </p:txBody>
      </p:sp>
      <p:sp>
        <p:nvSpPr>
          <p:cNvPr id="57" name="ConnContent"/>
          <p:cNvSpPr txBox="1"/>
          <p:nvPr/>
        </p:nvSpPr>
        <p:spPr>
          <a:xfrm>
            <a:off x="635000" y="3871861"/>
            <a:ext cx="5207000" cy="1524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/>
          <a:lstStyle/>
          <a:p>
            <a:pPr>
              <a:buNone/>
            </a:pPr>
            <a:r>
              <a:rPr lang="es-ES" sz="2000" b="1" dirty="0">
                <a:solidFill>
                  <a:srgbClr val="FFB900"/>
                </a:solidFill>
                <a:latin typeface="Segoe UI Semibold"/>
              </a:rPr>
              <a:t>Conectividad &amp; </a:t>
            </a:r>
            <a:r>
              <a:rPr lang="es-ES" sz="2000" b="1" dirty="0" err="1">
                <a:solidFill>
                  <a:srgbClr val="FFB900"/>
                </a:solidFill>
                <a:latin typeface="Segoe UI Semibold"/>
              </a:rPr>
              <a:t>Copilot</a:t>
            </a:r>
            <a:r>
              <a:rPr lang="es-ES" sz="2000" b="1" dirty="0">
                <a:solidFill>
                  <a:srgbClr val="FFB900"/>
                </a:solidFill>
                <a:latin typeface="Segoe UI Semibold"/>
              </a:rPr>
              <a:t> Studio</a:t>
            </a:r>
            <a:endParaRPr lang="es-ES" sz="2000" b="1" dirty="0">
              <a:solidFill>
                <a:srgbClr val="FFB900"/>
              </a:solidFill>
              <a:latin typeface="Segoe UI Semibold"/>
              <a:cs typeface="Segoe UI Semibold"/>
            </a:endParaRPr>
          </a:p>
          <a:p>
            <a:pPr>
              <a:spcBef>
                <a:spcPts val="4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MCP con VS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Code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: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 learn.microsoft.com/.../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mcp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mcp-vscode</a:t>
            </a:r>
          </a:p>
          <a:p>
            <a:pPr>
              <a:spcBef>
                <a:spcPts val="2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MCP con Microsoft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Foundry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: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 learn.microsoft.com/.../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mcp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mcp-foundry</a:t>
            </a:r>
          </a:p>
          <a:p>
            <a:pPr>
              <a:spcBef>
                <a:spcPts val="200"/>
              </a:spcBef>
              <a:buNone/>
            </a:pP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Analytics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en </a:t>
            </a:r>
            <a:r>
              <a:rPr lang="es-ES" sz="1400" b="1" dirty="0" err="1">
                <a:solidFill>
                  <a:srgbClr val="B8CEE8"/>
                </a:solidFill>
                <a:latin typeface="Segoe UI"/>
              </a:rPr>
              <a:t>Copilot</a:t>
            </a:r>
            <a:r>
              <a:rPr lang="es-ES" sz="1400" b="1" dirty="0">
                <a:solidFill>
                  <a:srgbClr val="B8CEE8"/>
                </a:solidFill>
                <a:latin typeface="Segoe UI"/>
              </a:rPr>
              <a:t> Studio: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 learn.microsoft.com/.../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erp-analytics-mcp-copilot-studio</a:t>
            </a:r>
          </a:p>
        </p:txBody>
      </p:sp>
      <p:sp>
        <p:nvSpPr>
          <p:cNvPr id="58" name="Box4"/>
          <p:cNvSpPr/>
          <p:nvPr/>
        </p:nvSpPr>
        <p:spPr>
          <a:xfrm>
            <a:off x="6223000" y="3924709"/>
            <a:ext cx="5461000" cy="1651000"/>
          </a:xfrm>
          <a:prstGeom prst="roundRect">
            <a:avLst/>
          </a:prstGeom>
          <a:solidFill>
            <a:srgbClr val="0F2440"/>
          </a:solidFill>
          <a:ln w="12700">
            <a:solidFill>
              <a:srgbClr val="F25022"/>
            </a:solidFill>
          </a:ln>
        </p:spPr>
        <p:txBody>
          <a:bodyPr/>
          <a:lstStyle/>
          <a:p>
            <a:endParaRPr lang="en-US" sz="3600"/>
          </a:p>
        </p:txBody>
      </p:sp>
      <p:sp>
        <p:nvSpPr>
          <p:cNvPr id="59" name="ReleaseContent"/>
          <p:cNvSpPr txBox="1"/>
          <p:nvPr/>
        </p:nvSpPr>
        <p:spPr>
          <a:xfrm>
            <a:off x="6350000" y="3871861"/>
            <a:ext cx="5207000" cy="1524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/>
          <a:lstStyle/>
          <a:p>
            <a:pPr>
              <a:buNone/>
            </a:pPr>
            <a:r>
              <a:rPr lang="es-ES" sz="2000" b="1" dirty="0" err="1">
                <a:solidFill>
                  <a:srgbClr val="F25022"/>
                </a:solidFill>
                <a:latin typeface="Segoe UI Semibold"/>
              </a:rPr>
              <a:t>Release</a:t>
            </a:r>
            <a:r>
              <a:rPr lang="es-ES" sz="2000" b="1" dirty="0">
                <a:solidFill>
                  <a:srgbClr val="F25022"/>
                </a:solidFill>
                <a:latin typeface="Segoe UI Semibold"/>
              </a:rPr>
              <a:t> Plan &amp; Más</a:t>
            </a:r>
            <a:endParaRPr lang="es-ES" sz="2000" b="1" dirty="0">
              <a:solidFill>
                <a:srgbClr val="F25022"/>
              </a:solidFill>
              <a:latin typeface="Segoe UI Semibold"/>
              <a:cs typeface="Segoe UI Semibold"/>
            </a:endParaRPr>
          </a:p>
          <a:p>
            <a:pPr>
              <a:spcBef>
                <a:spcPts val="400"/>
              </a:spcBef>
              <a:buNone/>
            </a:pPr>
            <a:r>
              <a:rPr lang="es-ES" sz="1400" b="1" dirty="0">
                <a:solidFill>
                  <a:srgbClr val="B8CEE8"/>
                </a:solidFill>
                <a:latin typeface="Segoe UI"/>
              </a:rPr>
              <a:t>2025 Wave 1 - MCP para F&amp;O:</a:t>
            </a:r>
          </a:p>
          <a:p>
            <a:pPr>
              <a:buNone/>
            </a:pPr>
            <a:r>
              <a:rPr lang="es-ES" sz="1100" dirty="0">
                <a:solidFill>
                  <a:srgbClr val="6B8BA8"/>
                </a:solidFill>
                <a:latin typeface="Segoe UI"/>
              </a:rPr>
              <a:t>learn.microsoft.com/dynamics365/</a:t>
            </a:r>
            <a:r>
              <a:rPr lang="es-ES" sz="1100" dirty="0" err="1">
                <a:solidFill>
                  <a:srgbClr val="6B8BA8"/>
                </a:solidFill>
                <a:latin typeface="Segoe UI"/>
              </a:rPr>
              <a:t>release</a:t>
            </a:r>
            <a:r>
              <a:rPr lang="es-ES" sz="1100" dirty="0">
                <a:solidFill>
                  <a:srgbClr val="6B8BA8"/>
                </a:solidFill>
                <a:latin typeface="Segoe UI"/>
              </a:rPr>
              <a:t>-plan/2025wave1/.../build-agents-dynamics-365-finance-operations-model-context-protocol</a:t>
            </a:r>
            <a:endParaRPr lang="es-ES" sz="1100" dirty="0">
              <a:solidFill>
                <a:srgbClr val="6B8BA8"/>
              </a:solidFill>
              <a:latin typeface="Segoe UI"/>
              <a:cs typeface="Segoe UI"/>
            </a:endParaRPr>
          </a:p>
        </p:txBody>
      </p:sp>
      <p:sp>
        <p:nvSpPr>
          <p:cNvPr id="60" name="BrandingSlide9"/>
          <p:cNvSpPr txBox="1"/>
          <p:nvPr/>
        </p:nvSpPr>
        <p:spPr>
          <a:xfrm>
            <a:off x="7366000" y="6200468"/>
            <a:ext cx="4699000" cy="279400"/>
          </a:xfrm>
          <a:prstGeom prst="rect">
            <a:avLst/>
          </a:prstGeom>
          <a:noFill/>
          <a:ln>
            <a:noFill/>
          </a:ln>
        </p:spPr>
        <p:txBody>
          <a:bodyPr wrap="square" rtlCol="0"/>
          <a:lstStyle/>
          <a:p>
            <a:pPr algn="r"/>
            <a:r>
              <a:rPr lang="es-ES" sz="1200" dirty="0">
                <a:solidFill>
                  <a:srgbClr val="3A5570"/>
                </a:solidFill>
                <a:latin typeface="Segoe UI"/>
              </a:rPr>
              <a:t>dynamicsrepublic.com | Juan Bravo Vargas</a:t>
            </a:r>
          </a:p>
        </p:txBody>
      </p:sp>
      <p:pic>
        <p:nvPicPr>
          <p:cNvPr id="61" name="Graphic 61" descr="DR logo mini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13600" y="5586361"/>
            <a:ext cx="203200" cy="2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32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365 MCP">
      <a:dk1>
        <a:srgbClr val="FFFFFF"/>
      </a:dk1>
      <a:lt1>
        <a:srgbClr val="0B1A2E"/>
      </a:lt1>
      <a:dk2>
        <a:srgbClr val="B8CEE8"/>
      </a:dk2>
      <a:lt2>
        <a:srgbClr val="132B4A"/>
      </a:lt2>
      <a:accent1>
        <a:srgbClr val="00A4EF"/>
      </a:accent1>
      <a:accent2>
        <a:srgbClr val="7FBA00"/>
      </a:accent2>
      <a:accent3>
        <a:srgbClr val="F25022"/>
      </a:accent3>
      <a:accent4>
        <a:srgbClr val="FFB900"/>
      </a:accent4>
      <a:accent5>
        <a:srgbClr val="737373"/>
      </a:accent5>
      <a:accent6>
        <a:srgbClr val="00B294"/>
      </a:accent6>
      <a:hlink>
        <a:srgbClr val="467886"/>
      </a:hlink>
      <a:folHlink>
        <a:srgbClr val="96607D"/>
      </a:folHlink>
    </a:clrScheme>
    <a:fontScheme name="D365 MCP">
      <a:majorFont>
        <a:latin typeface="Segoe UI Semibol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egoe UI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D365 MCP">
      <a:dk1>
        <a:srgbClr val="FFFFFF"/>
      </a:dk1>
      <a:lt1>
        <a:srgbClr val="0B1A2E"/>
      </a:lt1>
      <a:dk2>
        <a:srgbClr val="B8CEE8"/>
      </a:dk2>
      <a:lt2>
        <a:srgbClr val="132B4A"/>
      </a:lt2>
      <a:accent1>
        <a:srgbClr val="00A4EF"/>
      </a:accent1>
      <a:accent2>
        <a:srgbClr val="7FBA00"/>
      </a:accent2>
      <a:accent3>
        <a:srgbClr val="F25022"/>
      </a:accent3>
      <a:accent4>
        <a:srgbClr val="FFB900"/>
      </a:accent4>
      <a:accent5>
        <a:srgbClr val="737373"/>
      </a:accent5>
      <a:accent6>
        <a:srgbClr val="00B294"/>
      </a:accent6>
      <a:hlink>
        <a:srgbClr val="467886"/>
      </a:hlink>
      <a:folHlink>
        <a:srgbClr val="96607D"/>
      </a:folHlink>
    </a:clrScheme>
    <a:fontScheme name="D365 MCP">
      <a:majorFont>
        <a:latin typeface="Segoe UI Semibol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egoe UI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B8B5903-298C-4820-AFA2-CFE1F5D1C485}">
  <we:reference id="WA200010001" version="1.0.0.0" store="en-us" storeType="omex"/>
  <we:alternateReferences>
    <we:reference id="WA200010001" version="1.0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  <we:extLst>
    <a:ext xmlns:a="http://schemas.openxmlformats.org/drawingml/2006/main" uri="{0858819E-0033-43BF-8937-05EC82904868}">
      <we:backgroundApp state="0" runtimeId="Taskpane.Url"/>
    </a:ext>
  </we:extLst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92</cp:revision>
  <dcterms:created xsi:type="dcterms:W3CDTF">2013-07-15T20:26:40Z</dcterms:created>
  <dcterms:modified xsi:type="dcterms:W3CDTF">2026-02-22T14:18:44Z</dcterms:modified>
</cp:coreProperties>
</file>